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9" r:id="rId4"/>
    <p:sldId id="302" r:id="rId5"/>
    <p:sldId id="303" r:id="rId6"/>
    <p:sldId id="304" r:id="rId7"/>
    <p:sldId id="305" r:id="rId8"/>
    <p:sldId id="307" r:id="rId9"/>
    <p:sldId id="335" r:id="rId10"/>
    <p:sldId id="300" r:id="rId11"/>
    <p:sldId id="301" r:id="rId12"/>
    <p:sldId id="261" r:id="rId13"/>
    <p:sldId id="276" r:id="rId14"/>
    <p:sldId id="308" r:id="rId15"/>
    <p:sldId id="309" r:id="rId16"/>
    <p:sldId id="310" r:id="rId17"/>
    <p:sldId id="311" r:id="rId18"/>
    <p:sldId id="337" r:id="rId19"/>
    <p:sldId id="312" r:id="rId20"/>
    <p:sldId id="313" r:id="rId21"/>
    <p:sldId id="314" r:id="rId22"/>
    <p:sldId id="315" r:id="rId23"/>
    <p:sldId id="334"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3" r:id="rId41"/>
    <p:sldId id="332" r:id="rId42"/>
    <p:sldId id="339" r:id="rId43"/>
    <p:sldId id="336" r:id="rId44"/>
    <p:sldId id="298"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CB772-7604-49A3-B884-34BE69FAB3D4}" type="datetimeFigureOut">
              <a:rPr lang="it-IT" smtClean="0"/>
              <a:t>16/07/2024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E8127-4B03-4361-8FB2-926A77524FC4}" type="slidenum">
              <a:rPr lang="it-IT" smtClean="0"/>
              <a:t>‹N›</a:t>
            </a:fld>
            <a:endParaRPr lang="it-IT"/>
          </a:p>
        </p:txBody>
      </p:sp>
    </p:spTree>
    <p:extLst>
      <p:ext uri="{BB962C8B-B14F-4D97-AF65-F5344CB8AC3E}">
        <p14:creationId xmlns:p14="http://schemas.microsoft.com/office/powerpoint/2010/main" val="422322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CH" smtClean="0"/>
          </a:p>
        </p:txBody>
      </p:sp>
      <p:sp>
        <p:nvSpPr>
          <p:cNvPr id="399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AD5076-842D-4176-A74C-E55F3B30D226}" type="slidenum">
              <a:rPr lang="it-IT" smtClean="0">
                <a:latin typeface="Arial" pitchFamily="34" charset="0"/>
                <a:ea typeface="ヒラギノ角ゴ Pro W3"/>
                <a:cs typeface="ヒラギノ角ゴ Pro W3"/>
              </a:rPr>
              <a:pPr/>
              <a:t>5</a:t>
            </a:fld>
            <a:endParaRPr 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170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CH" smtClean="0"/>
          </a:p>
        </p:txBody>
      </p:sp>
      <p:sp>
        <p:nvSpPr>
          <p:cNvPr id="409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1890D9-E83B-49E3-AA79-AB4158693F57}" type="slidenum">
              <a:rPr lang="it-IT" smtClean="0">
                <a:latin typeface="Arial" pitchFamily="34" charset="0"/>
                <a:ea typeface="ヒラギノ角ゴ Pro W3"/>
                <a:cs typeface="ヒラギノ角ゴ Pro W3"/>
              </a:rPr>
              <a:pPr/>
              <a:t>6</a:t>
            </a:fld>
            <a:endParaRPr 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9231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CH" smtClean="0"/>
          </a:p>
        </p:txBody>
      </p:sp>
      <p:sp>
        <p:nvSpPr>
          <p:cNvPr id="419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13AD3-8458-4911-BC07-21136B29E765}" type="slidenum">
              <a:rPr lang="it-IT" smtClean="0">
                <a:latin typeface="Arial" pitchFamily="34" charset="0"/>
                <a:ea typeface="ヒラギノ角ゴ Pro W3"/>
                <a:cs typeface="ヒラギノ角ゴ Pro W3"/>
              </a:rPr>
              <a:pPr/>
              <a:t>7</a:t>
            </a:fld>
            <a:endParaRPr 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82362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CH" smtClean="0"/>
          </a:p>
        </p:txBody>
      </p:sp>
      <p:sp>
        <p:nvSpPr>
          <p:cNvPr id="440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40C60D-6664-4017-8D6B-12FF0D96CA6D}" type="slidenum">
              <a:rPr lang="it-IT" smtClean="0">
                <a:latin typeface="Arial" pitchFamily="34" charset="0"/>
                <a:ea typeface="ヒラギノ角ゴ Pro W3"/>
                <a:cs typeface="ヒラギノ角ゴ Pro W3"/>
              </a:rPr>
              <a:pPr/>
              <a:t>8</a:t>
            </a:fld>
            <a:endParaRPr 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65646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A5266FC-701E-4353-81C9-F727480C19B1}" type="datetimeFigureOut">
              <a:rPr lang="it-IT" smtClean="0"/>
              <a:t>16/07/2024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197163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5266FC-701E-4353-81C9-F727480C19B1}" type="datetimeFigureOut">
              <a:rPr lang="it-IT" smtClean="0"/>
              <a:t>16/07/2024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293736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5266FC-701E-4353-81C9-F727480C19B1}" type="datetimeFigureOut">
              <a:rPr lang="it-IT" smtClean="0"/>
              <a:t>16/07/2024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278030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5266FC-701E-4353-81C9-F727480C19B1}" type="datetimeFigureOut">
              <a:rPr lang="it-IT" smtClean="0"/>
              <a:t>16/07/2024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102252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A5266FC-701E-4353-81C9-F727480C19B1}" type="datetimeFigureOut">
              <a:rPr lang="it-IT" smtClean="0"/>
              <a:t>16/07/2024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244766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A5266FC-701E-4353-81C9-F727480C19B1}" type="datetimeFigureOut">
              <a:rPr lang="it-IT" smtClean="0"/>
              <a:t>16/07/2024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374465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A5266FC-701E-4353-81C9-F727480C19B1}" type="datetimeFigureOut">
              <a:rPr lang="it-IT" smtClean="0"/>
              <a:t>16/07/2024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61468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A5266FC-701E-4353-81C9-F727480C19B1}" type="datetimeFigureOut">
              <a:rPr lang="it-IT" smtClean="0"/>
              <a:t>16/07/2024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352268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5266FC-701E-4353-81C9-F727480C19B1}" type="datetimeFigureOut">
              <a:rPr lang="it-IT" smtClean="0"/>
              <a:t>16/07/2024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236642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A5266FC-701E-4353-81C9-F727480C19B1}" type="datetimeFigureOut">
              <a:rPr lang="it-IT" smtClean="0"/>
              <a:t>16/07/2024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302303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A5266FC-701E-4353-81C9-F727480C19B1}" type="datetimeFigureOut">
              <a:rPr lang="it-IT" smtClean="0"/>
              <a:t>16/07/2024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B3BFD4-6FFC-4CE4-8EDA-5BCB96C33E2E}" type="slidenum">
              <a:rPr lang="it-IT" smtClean="0"/>
              <a:t>‹N›</a:t>
            </a:fld>
            <a:endParaRPr lang="it-IT"/>
          </a:p>
        </p:txBody>
      </p:sp>
    </p:spTree>
    <p:extLst>
      <p:ext uri="{BB962C8B-B14F-4D97-AF65-F5344CB8AC3E}">
        <p14:creationId xmlns:p14="http://schemas.microsoft.com/office/powerpoint/2010/main" val="422749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266FC-701E-4353-81C9-F727480C19B1}" type="datetimeFigureOut">
              <a:rPr lang="it-IT" smtClean="0"/>
              <a:t>16/07/2024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3BFD4-6FFC-4CE4-8EDA-5BCB96C33E2E}" type="slidenum">
              <a:rPr lang="it-IT" smtClean="0"/>
              <a:t>‹N›</a:t>
            </a:fld>
            <a:endParaRPr lang="it-IT"/>
          </a:p>
        </p:txBody>
      </p:sp>
    </p:spTree>
    <p:extLst>
      <p:ext uri="{BB962C8B-B14F-4D97-AF65-F5344CB8AC3E}">
        <p14:creationId xmlns:p14="http://schemas.microsoft.com/office/powerpoint/2010/main" val="381632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i-MO-7-L-Gi-LE-PM-T-PMD-059-F139-LR-5-72-HGD-560-590-M-V1-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X1-BOOST%20G4%20ENG.pdf"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X1-MINI%20ITA.pdf" TargetMode="Externa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8.png"/><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wmf"/><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9635" y="1224171"/>
            <a:ext cx="11816178" cy="1597982"/>
          </a:xfrm>
        </p:spPr>
        <p:txBody>
          <a:bodyPr>
            <a:normAutofit fontScale="90000"/>
          </a:bodyPr>
          <a:lstStyle/>
          <a:p>
            <a:r>
              <a:rPr lang="it-IT" dirty="0" smtClean="0"/>
              <a:t>Corso Tecnico Dimensionamento Elettrico</a:t>
            </a:r>
            <a:br>
              <a:rPr lang="it-IT" dirty="0" smtClean="0"/>
            </a:br>
            <a:r>
              <a:rPr lang="it-IT" dirty="0" smtClean="0"/>
              <a:t>Impianti Fotovoltaici</a:t>
            </a:r>
            <a:endParaRPr lang="it-IT" dirty="0"/>
          </a:p>
        </p:txBody>
      </p:sp>
      <p:sp>
        <p:nvSpPr>
          <p:cNvPr id="3" name="Sottotitolo 2"/>
          <p:cNvSpPr>
            <a:spLocks noGrp="1"/>
          </p:cNvSpPr>
          <p:nvPr>
            <p:ph type="subTitle" idx="1"/>
          </p:nvPr>
        </p:nvSpPr>
        <p:spPr>
          <a:xfrm>
            <a:off x="1638301" y="5865840"/>
            <a:ext cx="9144000" cy="888023"/>
          </a:xfrm>
        </p:spPr>
        <p:txBody>
          <a:bodyPr/>
          <a:lstStyle/>
          <a:p>
            <a:r>
              <a:rPr lang="it-IT" i="1" dirty="0" smtClean="0"/>
              <a:t>A cura di Michele Donato</a:t>
            </a:r>
          </a:p>
          <a:p>
            <a:r>
              <a:rPr lang="it-IT" i="1" dirty="0" smtClean="0"/>
              <a:t>Responsabile e Titolare Green Power IT Ingegneria</a:t>
            </a:r>
            <a:endParaRPr lang="it-IT" i="1" dirty="0"/>
          </a:p>
        </p:txBody>
      </p:sp>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369" y="39414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38301" y="5444639"/>
            <a:ext cx="9144000" cy="4123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i="1" dirty="0" smtClean="0"/>
              <a:t>16 Luglio 2024</a:t>
            </a:r>
            <a:endParaRPr lang="it-IT" i="1"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467" y="2773032"/>
            <a:ext cx="3923667" cy="2605315"/>
          </a:xfrm>
          <a:prstGeom prst="rect">
            <a:avLst/>
          </a:prstGeom>
          <a:ln>
            <a:noFill/>
          </a:ln>
          <a:effectLst>
            <a:softEdge rad="112500"/>
          </a:effec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561" y="5256323"/>
            <a:ext cx="2126090" cy="1450980"/>
          </a:xfrm>
          <a:prstGeom prst="rect">
            <a:avLst/>
          </a:prstGeom>
        </p:spPr>
      </p:pic>
    </p:spTree>
    <p:extLst>
      <p:ext uri="{BB962C8B-B14F-4D97-AF65-F5344CB8AC3E}">
        <p14:creationId xmlns:p14="http://schemas.microsoft.com/office/powerpoint/2010/main" val="144543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109709"/>
            <a:ext cx="11869616" cy="1053198"/>
          </a:xfrm>
        </p:spPr>
        <p:txBody>
          <a:bodyPr>
            <a:normAutofit/>
          </a:bodyPr>
          <a:lstStyle/>
          <a:p>
            <a:r>
              <a:rPr lang="it-IT" dirty="0" smtClean="0"/>
              <a:t>Impianto Fotovoltaico ad Isola</a:t>
            </a:r>
            <a:endParaRPr lang="it-IT" dirty="0"/>
          </a:p>
        </p:txBody>
      </p:sp>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53310" y="4379485"/>
            <a:ext cx="9144000" cy="4123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pic>
        <p:nvPicPr>
          <p:cNvPr id="3" name="Immagine 2"/>
          <p:cNvPicPr>
            <a:picLocks noChangeAspect="1"/>
          </p:cNvPicPr>
          <p:nvPr/>
        </p:nvPicPr>
        <p:blipFill>
          <a:blip r:embed="rId3"/>
          <a:stretch>
            <a:fillRect/>
          </a:stretch>
        </p:blipFill>
        <p:spPr>
          <a:xfrm>
            <a:off x="1451585" y="3093714"/>
            <a:ext cx="8966446" cy="2725151"/>
          </a:xfrm>
          <a:prstGeom prst="rect">
            <a:avLst/>
          </a:prstGeom>
        </p:spPr>
      </p:pic>
    </p:spTree>
    <p:extLst>
      <p:ext uri="{BB962C8B-B14F-4D97-AF65-F5344CB8AC3E}">
        <p14:creationId xmlns:p14="http://schemas.microsoft.com/office/powerpoint/2010/main" val="393148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109709"/>
            <a:ext cx="11869616" cy="1053198"/>
          </a:xfrm>
        </p:spPr>
        <p:txBody>
          <a:bodyPr>
            <a:normAutofit fontScale="90000"/>
          </a:bodyPr>
          <a:lstStyle/>
          <a:p>
            <a:r>
              <a:rPr lang="it-IT" dirty="0" smtClean="0"/>
              <a:t>Impianto Fotovoltaico «</a:t>
            </a:r>
            <a:r>
              <a:rPr lang="it-IT" dirty="0" err="1" smtClean="0"/>
              <a:t>Grid</a:t>
            </a:r>
            <a:r>
              <a:rPr lang="it-IT" dirty="0" smtClean="0"/>
              <a:t> </a:t>
            </a:r>
            <a:r>
              <a:rPr lang="it-IT" dirty="0" err="1" smtClean="0"/>
              <a:t>Connected</a:t>
            </a:r>
            <a:r>
              <a:rPr lang="it-IT" dirty="0" smtClean="0"/>
              <a:t>»</a:t>
            </a:r>
            <a:endParaRPr lang="it-IT" dirty="0"/>
          </a:p>
        </p:txBody>
      </p:sp>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53310" y="4379485"/>
            <a:ext cx="9144000" cy="4123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pic>
        <p:nvPicPr>
          <p:cNvPr id="3074" name="Picture 2" descr="Collegamento impianto fotovoltaico alla rete | Rivoluzione Energe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217" y="2031938"/>
            <a:ext cx="9390186" cy="469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92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7" name="Titolo 1"/>
          <p:cNvSpPr txBox="1">
            <a:spLocks/>
          </p:cNvSpPr>
          <p:nvPr/>
        </p:nvSpPr>
        <p:spPr>
          <a:xfrm>
            <a:off x="243513" y="5367705"/>
            <a:ext cx="11576017" cy="127169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6146" name="Picture 2" descr="ORIENTAMENTO E INCLINAZIONE – Tele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455" y="1222524"/>
            <a:ext cx="4881482" cy="321759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txBox="1">
            <a:spLocks/>
          </p:cNvSpPr>
          <p:nvPr/>
        </p:nvSpPr>
        <p:spPr>
          <a:xfrm>
            <a:off x="243513" y="4097215"/>
            <a:ext cx="11576017" cy="254218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000" b="1" dirty="0" smtClean="0"/>
              <a:t>TILT:</a:t>
            </a:r>
            <a:r>
              <a:rPr lang="it-IT" sz="2000" dirty="0" smtClean="0"/>
              <a:t> inclinazione del pannello rispetto al suolo. Nel caso di tetto a falde inclinate è un elemento già decretato dalla tipologia costruttiva del fabbricato; se tetto piano è l’angolo di cui elevare i pannelli per ottenere ottima resa; </a:t>
            </a:r>
          </a:p>
          <a:p>
            <a:pPr algn="just">
              <a:lnSpc>
                <a:spcPct val="150000"/>
              </a:lnSpc>
            </a:pPr>
            <a:r>
              <a:rPr lang="it-IT" sz="2000" b="1" dirty="0" smtClean="0"/>
              <a:t>AZIMUTH:</a:t>
            </a:r>
            <a:r>
              <a:rPr lang="it-IT" sz="2000" dirty="0" smtClean="0"/>
              <a:t> lo scostamento del pannello rispetto al SUD geografico;</a:t>
            </a:r>
          </a:p>
          <a:p>
            <a:pPr algn="just">
              <a:lnSpc>
                <a:spcPct val="150000"/>
              </a:lnSpc>
            </a:pPr>
            <a:r>
              <a:rPr lang="it-IT" sz="2000" dirty="0" smtClean="0"/>
              <a:t>Ogni località del mondo è caratterizzata da un TILT ottimale; l’</a:t>
            </a:r>
            <a:r>
              <a:rPr lang="it-IT" sz="2000" dirty="0" err="1" smtClean="0"/>
              <a:t>azimuth</a:t>
            </a:r>
            <a:r>
              <a:rPr lang="it-IT" sz="2000" dirty="0" smtClean="0"/>
              <a:t> è decretato dalla posizione del fabbricato/falda rispetto al sud;</a:t>
            </a:r>
          </a:p>
          <a:p>
            <a:pPr algn="just">
              <a:lnSpc>
                <a:spcPct val="150000"/>
              </a:lnSpc>
            </a:pPr>
            <a:r>
              <a:rPr lang="it-IT" sz="2000" dirty="0" smtClean="0"/>
              <a:t>Quando il fabbricato/struttura portante primaria non esiste e si intende realizzare un impianto fotovoltaico, il progettista ottimizza la posizione in funzione di questi due parametri.</a:t>
            </a:r>
          </a:p>
          <a:p>
            <a:pPr algn="just">
              <a:lnSpc>
                <a:spcPct val="150000"/>
              </a:lnSpc>
            </a:pPr>
            <a:r>
              <a:rPr lang="it-IT" sz="2000" dirty="0" smtClean="0"/>
              <a:t>NOTA: la traiettoria solare (indiretta perché dovuta a fattori di rotazione terrestre) è differente nelle 4 stagioni, quindi si può massimizzare il tutto esplodendo il discorso nei vari mesi. Per semplicità consideriamo il caso più semplice.</a:t>
            </a:r>
            <a:endParaRPr lang="it-IT" sz="2000" dirty="0"/>
          </a:p>
        </p:txBody>
      </p:sp>
    </p:spTree>
    <p:extLst>
      <p:ext uri="{BB962C8B-B14F-4D97-AF65-F5344CB8AC3E}">
        <p14:creationId xmlns:p14="http://schemas.microsoft.com/office/powerpoint/2010/main" val="173360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7" name="Titolo 1"/>
          <p:cNvSpPr txBox="1">
            <a:spLocks/>
          </p:cNvSpPr>
          <p:nvPr/>
        </p:nvSpPr>
        <p:spPr>
          <a:xfrm>
            <a:off x="243513" y="5367705"/>
            <a:ext cx="11576017" cy="71115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4135012" y="1069555"/>
            <a:ext cx="7554880" cy="5153691"/>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Per semplicità di trattazione, e non da meno per percentuale di diffusione sul mercato, </a:t>
            </a:r>
            <a:r>
              <a:rPr lang="it-IT" b="1" u="sng" dirty="0" smtClean="0">
                <a:solidFill>
                  <a:srgbClr val="FF0000"/>
                </a:solidFill>
              </a:rPr>
              <a:t>analizziamo il dimensionamento di un impianto fotovoltaico «in rete»</a:t>
            </a:r>
            <a:r>
              <a:rPr lang="it-IT" dirty="0" smtClean="0"/>
              <a:t>. Il caso «ibrido» con accumulo vedremo essere una estensione dei concetti, addizionata da alcuni elementi sull’accumulo…</a:t>
            </a:r>
            <a:endParaRPr lang="it-IT" dirty="0"/>
          </a:p>
        </p:txBody>
      </p:sp>
      <p:pic>
        <p:nvPicPr>
          <p:cNvPr id="2" name="Picture 2" descr="Schemi fotovoltaici in BT - Electro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9" y="294934"/>
            <a:ext cx="4135012" cy="64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1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7" name="Titolo 1"/>
          <p:cNvSpPr txBox="1">
            <a:spLocks/>
          </p:cNvSpPr>
          <p:nvPr/>
        </p:nvSpPr>
        <p:spPr>
          <a:xfrm>
            <a:off x="243513" y="5367705"/>
            <a:ext cx="11576017" cy="71115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14467" y="3701988"/>
            <a:ext cx="11605063" cy="2937406"/>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Concettualmente lo schema appena visto (che può sembrare ostico a chi è nuovo all’argomento) si riconduce ad una topologia funzionale che vede l’interconnessione di diversi elementi tra loro:</a:t>
            </a:r>
          </a:p>
          <a:p>
            <a:pPr marL="857250" indent="-857250" algn="l">
              <a:lnSpc>
                <a:spcPct val="170000"/>
              </a:lnSpc>
              <a:buFontTx/>
              <a:buChar char="-"/>
            </a:pPr>
            <a:r>
              <a:rPr lang="it-IT" dirty="0" smtClean="0"/>
              <a:t>I pannelli Fotovoltaici</a:t>
            </a:r>
          </a:p>
          <a:p>
            <a:pPr marL="857250" indent="-857250" algn="l">
              <a:lnSpc>
                <a:spcPct val="170000"/>
              </a:lnSpc>
              <a:buFontTx/>
              <a:buChar char="-"/>
            </a:pPr>
            <a:r>
              <a:rPr lang="it-IT" dirty="0" smtClean="0"/>
              <a:t>Le protezioni lato DC</a:t>
            </a:r>
          </a:p>
          <a:p>
            <a:pPr marL="857250" indent="-857250" algn="l">
              <a:lnSpc>
                <a:spcPct val="170000"/>
              </a:lnSpc>
              <a:buFontTx/>
              <a:buChar char="-"/>
            </a:pPr>
            <a:r>
              <a:rPr lang="it-IT" dirty="0" smtClean="0"/>
              <a:t>L’inverter</a:t>
            </a:r>
          </a:p>
          <a:p>
            <a:pPr marL="857250" indent="-857250" algn="l">
              <a:lnSpc>
                <a:spcPct val="170000"/>
              </a:lnSpc>
              <a:buFontTx/>
              <a:buChar char="-"/>
            </a:pPr>
            <a:r>
              <a:rPr lang="it-IT" dirty="0" smtClean="0"/>
              <a:t>Le protezioni lato AC</a:t>
            </a:r>
          </a:p>
        </p:txBody>
      </p:sp>
      <p:pic>
        <p:nvPicPr>
          <p:cNvPr id="3" name="Immagine 2"/>
          <p:cNvPicPr>
            <a:picLocks noChangeAspect="1"/>
          </p:cNvPicPr>
          <p:nvPr/>
        </p:nvPicPr>
        <p:blipFill>
          <a:blip r:embed="rId3"/>
          <a:stretch>
            <a:fillRect/>
          </a:stretch>
        </p:blipFill>
        <p:spPr>
          <a:xfrm>
            <a:off x="2587993" y="1392955"/>
            <a:ext cx="6858009" cy="2391109"/>
          </a:xfrm>
          <a:prstGeom prst="rect">
            <a:avLst/>
          </a:prstGeom>
        </p:spPr>
      </p:pic>
    </p:spTree>
    <p:extLst>
      <p:ext uri="{BB962C8B-B14F-4D97-AF65-F5344CB8AC3E}">
        <p14:creationId xmlns:p14="http://schemas.microsoft.com/office/powerpoint/2010/main" val="3118320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14467" y="1310880"/>
            <a:ext cx="11605063" cy="293740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Ai capi del pannello fotovoltaico, se esposto alla radiazione luminosa, ottimizzata la sua posizione (Tilt ed </a:t>
            </a:r>
            <a:r>
              <a:rPr lang="it-IT" dirty="0" err="1" smtClean="0"/>
              <a:t>Azimuth</a:t>
            </a:r>
            <a:r>
              <a:rPr lang="it-IT" dirty="0" smtClean="0"/>
              <a:t>), si genera una tensione, tabellata dal costruttore, la quale, una volta chiusa in un circuito con l’inverter mette in circolazione una corrente (sempre tabellata dal costruttore)…che l’inverter converte da corrente continua (DC = Direct </a:t>
            </a:r>
            <a:r>
              <a:rPr lang="it-IT" dirty="0" err="1" smtClean="0"/>
              <a:t>Current</a:t>
            </a:r>
            <a:r>
              <a:rPr lang="it-IT" dirty="0" smtClean="0"/>
              <a:t>) in  AC (Alternate </a:t>
            </a:r>
            <a:r>
              <a:rPr lang="it-IT" dirty="0" err="1" smtClean="0"/>
              <a:t>Current</a:t>
            </a:r>
            <a:r>
              <a:rPr lang="it-IT" dirty="0" smtClean="0"/>
              <a:t>)</a:t>
            </a:r>
          </a:p>
        </p:txBody>
      </p:sp>
      <p:pic>
        <p:nvPicPr>
          <p:cNvPr id="3" name="Immagine 2"/>
          <p:cNvPicPr>
            <a:picLocks noChangeAspect="1"/>
          </p:cNvPicPr>
          <p:nvPr/>
        </p:nvPicPr>
        <p:blipFill>
          <a:blip r:embed="rId3"/>
          <a:stretch>
            <a:fillRect/>
          </a:stretch>
        </p:blipFill>
        <p:spPr>
          <a:xfrm>
            <a:off x="2730172" y="4358847"/>
            <a:ext cx="6858009" cy="2391109"/>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480291" y="4358847"/>
            <a:ext cx="1497849" cy="234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39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14467" y="1310880"/>
            <a:ext cx="11605063" cy="2937406"/>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A livello funzionale, l’energia proveniente dal sole viene convertita in energia elettrica attraverso i pannelli.</a:t>
            </a:r>
          </a:p>
          <a:p>
            <a:pPr>
              <a:lnSpc>
                <a:spcPct val="170000"/>
              </a:lnSpc>
            </a:pPr>
            <a:r>
              <a:rPr lang="it-IT" dirty="0" smtClean="0"/>
              <a:t>Nonostante sia una tecnologia diffusissima, risente di forti perdite, principalmente dovute al fatto che molta dell’energia luminosa piuttosto che essere convertita in elettrica si perde in calore. </a:t>
            </a:r>
          </a:p>
          <a:p>
            <a:pPr>
              <a:lnSpc>
                <a:spcPct val="170000"/>
              </a:lnSpc>
            </a:pPr>
            <a:r>
              <a:rPr lang="it-IT" dirty="0" smtClean="0"/>
              <a:t>Paradossalmente vedremo come la resa migliore di un pannello si ha nei periodi di insolazione ma freddi in quanto la cella risente poco del calo prestazionale dovuto all’aumento di temperatura….</a:t>
            </a:r>
          </a:p>
        </p:txBody>
      </p:sp>
      <p:pic>
        <p:nvPicPr>
          <p:cNvPr id="3" name="Immagine 2"/>
          <p:cNvPicPr>
            <a:picLocks noChangeAspect="1"/>
          </p:cNvPicPr>
          <p:nvPr/>
        </p:nvPicPr>
        <p:blipFill>
          <a:blip r:embed="rId3"/>
          <a:stretch>
            <a:fillRect/>
          </a:stretch>
        </p:blipFill>
        <p:spPr>
          <a:xfrm>
            <a:off x="2379191" y="4214144"/>
            <a:ext cx="6858009" cy="2391109"/>
          </a:xfrm>
          <a:prstGeom prst="rect">
            <a:avLst/>
          </a:prstGeom>
        </p:spPr>
      </p:pic>
      <p:sp>
        <p:nvSpPr>
          <p:cNvPr id="2" name="Ovale 1"/>
          <p:cNvSpPr/>
          <p:nvPr/>
        </p:nvSpPr>
        <p:spPr>
          <a:xfrm>
            <a:off x="2213917" y="3660060"/>
            <a:ext cx="2325950" cy="2244948"/>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480291" y="4358847"/>
            <a:ext cx="1497849" cy="234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7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14467" y="1310880"/>
            <a:ext cx="11605063" cy="293740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La scelta del numero e tipologia di pannelli è fondamentale per iniziare il dimensionamento. Effettuata la scelta della tipologia di pannello, del loro numero, abbiamo già un dato di partenza che è LA POTENZA DI GENERAZIONE (da non confondere con la potenza nominale dell’impianto, che vedremo più avanti)</a:t>
            </a:r>
          </a:p>
        </p:txBody>
      </p:sp>
      <p:pic>
        <p:nvPicPr>
          <p:cNvPr id="3" name="Immagine 2"/>
          <p:cNvPicPr>
            <a:picLocks noChangeAspect="1"/>
          </p:cNvPicPr>
          <p:nvPr/>
        </p:nvPicPr>
        <p:blipFill>
          <a:blip r:embed="rId3"/>
          <a:stretch>
            <a:fillRect/>
          </a:stretch>
        </p:blipFill>
        <p:spPr>
          <a:xfrm>
            <a:off x="2379191" y="4214144"/>
            <a:ext cx="6858009" cy="2391109"/>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480291" y="4358847"/>
            <a:ext cx="1497849" cy="234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542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14467" y="1310880"/>
            <a:ext cx="11605063" cy="4510833"/>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Ogni costruttore condensa tutte le specifiche del suo prodotto in fogli chiamati «data </a:t>
            </a:r>
            <a:r>
              <a:rPr lang="it-IT" dirty="0" err="1" smtClean="0"/>
              <a:t>sheet</a:t>
            </a:r>
            <a:r>
              <a:rPr lang="it-IT" dirty="0" smtClean="0"/>
              <a:t>» ossia sched</a:t>
            </a:r>
            <a:r>
              <a:rPr lang="it-IT" dirty="0" smtClean="0"/>
              <a:t>e tecniche dove vengono raccolti tutti i dati funzionali, meccanici e di funzionamento del prodotto, rendendoli noti e fruibili dall’utenza e dalla catena di distribuzione del prodotto.</a:t>
            </a:r>
          </a:p>
          <a:p>
            <a:pPr>
              <a:lnSpc>
                <a:spcPct val="170000"/>
              </a:lnSpc>
            </a:pPr>
            <a:r>
              <a:rPr lang="it-IT" dirty="0" smtClean="0"/>
              <a:t>Sapersi districare nella lettura di questo materiale tecnico è un fattore inderogabile nell’approccio all’argomento.</a:t>
            </a:r>
          </a:p>
          <a:p>
            <a:pPr>
              <a:lnSpc>
                <a:spcPct val="170000"/>
              </a:lnSpc>
            </a:pPr>
            <a:r>
              <a:rPr lang="it-IT" dirty="0" smtClean="0"/>
              <a:t>All’interno troveremo dati elettrici e meccanici sul pannello, le sue performance, i suoi punti deboli, la sua tecnologia costruttiva e tante altre info più o meno utili a diversi livelli di approccio all’argomento.</a:t>
            </a:r>
          </a:p>
          <a:p>
            <a:pPr>
              <a:lnSpc>
                <a:spcPct val="170000"/>
              </a:lnSpc>
            </a:pPr>
            <a:r>
              <a:rPr lang="it-IT" dirty="0" smtClean="0"/>
              <a:t>Anche se a primo impatto un data </a:t>
            </a:r>
            <a:r>
              <a:rPr lang="it-IT" dirty="0" err="1" smtClean="0"/>
              <a:t>sheet</a:t>
            </a:r>
            <a:r>
              <a:rPr lang="it-IT" dirty="0" smtClean="0"/>
              <a:t> di un pannello può sembrare confusionario ed ostico impariamo a leggerlo e saper cercare le info di nostro interesse.</a:t>
            </a:r>
            <a:endParaRPr lang="it-IT" dirty="0" smtClean="0"/>
          </a:p>
        </p:txBody>
      </p:sp>
      <p:pic>
        <p:nvPicPr>
          <p:cNvPr id="9" name="Picture 2" descr="Cartoon dell uomo alla ricerca con lente di ingrandimento o la lente  Immagine e Vettoriale - Ala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77"/>
          <a:stretch/>
        </p:blipFill>
        <p:spPr bwMode="auto">
          <a:xfrm>
            <a:off x="67666" y="5313846"/>
            <a:ext cx="905164" cy="1418076"/>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L’importanza dei DATA SHEET</a:t>
            </a:r>
            <a:endParaRPr lang="it-IT" dirty="0"/>
          </a:p>
        </p:txBody>
      </p:sp>
      <p:pic>
        <p:nvPicPr>
          <p:cNvPr id="12" name="Picture 4" descr="Clic: 1.504 foto e immagini stock esenti da diritti d'autore |Shutterstock">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4577" y="5495557"/>
            <a:ext cx="1987423" cy="122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6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64553" y="2292509"/>
            <a:ext cx="11605063" cy="1366982"/>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Vogliamo dimensionare un impianto fotovoltaico da 3 KW ed il nostro fornitore ci informa di avere «disponibilità» di moduli da 550W e 410 W, in egual numero ( a magazzino)…</a:t>
            </a:r>
          </a:p>
        </p:txBody>
      </p:sp>
      <p:pic>
        <p:nvPicPr>
          <p:cNvPr id="3" name="Immagine 2"/>
          <p:cNvPicPr>
            <a:picLocks noChangeAspect="1"/>
          </p:cNvPicPr>
          <p:nvPr/>
        </p:nvPicPr>
        <p:blipFill>
          <a:blip r:embed="rId3"/>
          <a:stretch>
            <a:fillRect/>
          </a:stretch>
        </p:blipFill>
        <p:spPr>
          <a:xfrm>
            <a:off x="8007926" y="5387112"/>
            <a:ext cx="4184073" cy="145881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6874428" y="5110587"/>
            <a:ext cx="907830" cy="1422252"/>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…Utilizziamo un caso studio</a:t>
            </a:r>
            <a:endParaRPr lang="it-IT" dirty="0"/>
          </a:p>
        </p:txBody>
      </p:sp>
      <p:sp>
        <p:nvSpPr>
          <p:cNvPr id="12" name="Ovale 11"/>
          <p:cNvSpPr/>
          <p:nvPr/>
        </p:nvSpPr>
        <p:spPr>
          <a:xfrm>
            <a:off x="7887854" y="5144655"/>
            <a:ext cx="1505528" cy="1330195"/>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64552" y="3717650"/>
            <a:ext cx="11605063" cy="13400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Iniziamo con un semplice calcolo partendo dalla potenza che vorremmo ottenere dividendola per la potenza del singolo pannello disponibile</a:t>
            </a:r>
          </a:p>
        </p:txBody>
      </p:sp>
    </p:spTree>
    <p:extLst>
      <p:ext uri="{BB962C8B-B14F-4D97-AF65-F5344CB8AC3E}">
        <p14:creationId xmlns:p14="http://schemas.microsoft.com/office/powerpoint/2010/main" val="2501710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109709"/>
            <a:ext cx="11869616" cy="1053198"/>
          </a:xfrm>
        </p:spPr>
        <p:txBody>
          <a:bodyPr>
            <a:normAutofit/>
          </a:bodyPr>
          <a:lstStyle/>
          <a:p>
            <a:r>
              <a:rPr lang="it-IT" i="1" dirty="0" err="1" smtClean="0"/>
              <a:t>Disclaimer</a:t>
            </a:r>
            <a:endParaRPr lang="it-IT" i="1" dirty="0"/>
          </a:p>
        </p:txBody>
      </p:sp>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53310" y="4379485"/>
            <a:ext cx="9144000" cy="4123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6" name="Titolo 1"/>
          <p:cNvSpPr txBox="1">
            <a:spLocks/>
          </p:cNvSpPr>
          <p:nvPr/>
        </p:nvSpPr>
        <p:spPr>
          <a:xfrm>
            <a:off x="246185" y="2294724"/>
            <a:ext cx="11623431" cy="448781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200" dirty="0" smtClean="0"/>
              <a:t>Questo corso è frutto della solida collaborazione tra Green Power IT e Life365, e si concentrerà sugli aspetti di dimensionamento elettrico da prendere in considerazione quando ci si approccia al «dimensionamento» elettrico delle componenti di un impianto fotovoltaico.</a:t>
            </a:r>
          </a:p>
          <a:p>
            <a:pPr>
              <a:lnSpc>
                <a:spcPct val="150000"/>
              </a:lnSpc>
            </a:pPr>
            <a:r>
              <a:rPr lang="it-IT" sz="2200" b="1" i="1" dirty="0" smtClean="0"/>
              <a:t>Essendo il pubblico vario in termini di conoscenze di base, sarà utilizzato un metodo che si fonda su una forte semplificazione dei processi, delle norme ed in generale sorvola gli aspetti ingegneristici più di dettaglio, che saranno rimandati a corsi più specifici.</a:t>
            </a:r>
          </a:p>
          <a:p>
            <a:pPr>
              <a:lnSpc>
                <a:spcPct val="150000"/>
              </a:lnSpc>
            </a:pPr>
            <a:r>
              <a:rPr lang="it-IT" sz="2200" b="1" i="1" dirty="0" smtClean="0"/>
              <a:t>I marchi citati, così come le fonti </a:t>
            </a:r>
            <a:r>
              <a:rPr lang="it-IT" sz="2200" b="1" i="1" dirty="0" smtClean="0"/>
              <a:t>menzionate</a:t>
            </a:r>
            <a:r>
              <a:rPr lang="it-IT" sz="2200" b="1" i="1" dirty="0" smtClean="0"/>
              <a:t>, appartengono ai rispettivi </a:t>
            </a:r>
            <a:r>
              <a:rPr lang="it-IT" sz="2200" b="1" i="1" dirty="0" smtClean="0"/>
              <a:t>proprietari che ne detengono i diritti.</a:t>
            </a:r>
            <a:endParaRPr lang="it-IT" sz="2200" b="1" i="1" dirty="0" smtClean="0"/>
          </a:p>
          <a:p>
            <a:pPr>
              <a:lnSpc>
                <a:spcPct val="150000"/>
              </a:lnSpc>
            </a:pPr>
            <a:r>
              <a:rPr lang="it-IT" sz="2200" b="1" i="1" dirty="0" smtClean="0"/>
              <a:t>La fonte del materiale di questo corso è basata sull’ esperienza pluriventennale nel settore e da fonti terze tra cui la rete internet ed il materiale tecnico messo a disposizione dai costruttori</a:t>
            </a:r>
            <a:r>
              <a:rPr lang="it-IT" sz="2200" b="1" i="1" dirty="0" smtClean="0"/>
              <a:t>.</a:t>
            </a:r>
          </a:p>
          <a:p>
            <a:pPr>
              <a:lnSpc>
                <a:spcPct val="150000"/>
              </a:lnSpc>
            </a:pPr>
            <a:r>
              <a:rPr lang="it-IT" sz="2200" b="1" i="1" dirty="0" smtClean="0"/>
              <a:t>Lo scopo è divulgativo e non commerciale.</a:t>
            </a:r>
            <a:endParaRPr lang="it-IT" sz="2200" b="1" i="1" dirty="0" smtClean="0"/>
          </a:p>
          <a:p>
            <a:pPr algn="just">
              <a:lnSpc>
                <a:spcPct val="150000"/>
              </a:lnSpc>
            </a:pPr>
            <a:endParaRPr lang="it-IT" sz="2200" b="1" i="1" dirty="0" smtClean="0"/>
          </a:p>
        </p:txBody>
      </p:sp>
    </p:spTree>
    <p:extLst>
      <p:ext uri="{BB962C8B-B14F-4D97-AF65-F5344CB8AC3E}">
        <p14:creationId xmlns:p14="http://schemas.microsoft.com/office/powerpoint/2010/main" val="2912027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1" name="Titolo 1"/>
          <p:cNvSpPr txBox="1">
            <a:spLocks/>
          </p:cNvSpPr>
          <p:nvPr/>
        </p:nvSpPr>
        <p:spPr>
          <a:xfrm>
            <a:off x="264553" y="2726498"/>
            <a:ext cx="11605063" cy="160680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Scegliendo pannelli da 570 W: 3000 W ( 3 KW) / 570 W = 5,26 Pannelli</a:t>
            </a:r>
          </a:p>
          <a:p>
            <a:pPr>
              <a:lnSpc>
                <a:spcPct val="170000"/>
              </a:lnSpc>
            </a:pPr>
            <a:r>
              <a:rPr lang="it-IT" dirty="0"/>
              <a:t>Scegliendo pannelli da </a:t>
            </a:r>
            <a:r>
              <a:rPr lang="it-IT" dirty="0" smtClean="0"/>
              <a:t>415  </a:t>
            </a:r>
            <a:r>
              <a:rPr lang="it-IT" dirty="0"/>
              <a:t>W: 3000 W ( 3 KW) / </a:t>
            </a:r>
            <a:r>
              <a:rPr lang="it-IT" dirty="0" smtClean="0"/>
              <a:t>415 </a:t>
            </a:r>
            <a:r>
              <a:rPr lang="it-IT" dirty="0"/>
              <a:t>W = </a:t>
            </a:r>
            <a:r>
              <a:rPr lang="it-IT" dirty="0" smtClean="0"/>
              <a:t>7,22 </a:t>
            </a:r>
            <a:r>
              <a:rPr lang="it-IT" dirty="0"/>
              <a:t>Pannelli</a:t>
            </a:r>
          </a:p>
          <a:p>
            <a:pPr marL="857250" indent="-857250">
              <a:lnSpc>
                <a:spcPct val="170000"/>
              </a:lnSpc>
              <a:buFontTx/>
              <a:buChar char="-"/>
            </a:pPr>
            <a:endParaRPr lang="it-IT" dirty="0" smtClean="0"/>
          </a:p>
        </p:txBody>
      </p:sp>
      <p:pic>
        <p:nvPicPr>
          <p:cNvPr id="3" name="Immagine 2"/>
          <p:cNvPicPr>
            <a:picLocks noChangeAspect="1"/>
          </p:cNvPicPr>
          <p:nvPr/>
        </p:nvPicPr>
        <p:blipFill>
          <a:blip r:embed="rId3"/>
          <a:stretch>
            <a:fillRect/>
          </a:stretch>
        </p:blipFill>
        <p:spPr>
          <a:xfrm>
            <a:off x="8007926" y="5387112"/>
            <a:ext cx="4184073" cy="145881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6852366" y="4793212"/>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…Utilizziamo un caso studio</a:t>
            </a:r>
            <a:endParaRPr lang="it-IT" dirty="0"/>
          </a:p>
        </p:txBody>
      </p:sp>
      <p:sp>
        <p:nvSpPr>
          <p:cNvPr id="12" name="Ovale 11"/>
          <p:cNvSpPr/>
          <p:nvPr/>
        </p:nvSpPr>
        <p:spPr>
          <a:xfrm>
            <a:off x="7887854" y="5144655"/>
            <a:ext cx="1505528" cy="1330195"/>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4" name="Titolo 1"/>
          <p:cNvSpPr txBox="1">
            <a:spLocks/>
          </p:cNvSpPr>
          <p:nvPr/>
        </p:nvSpPr>
        <p:spPr>
          <a:xfrm>
            <a:off x="64655" y="4701823"/>
            <a:ext cx="11605063" cy="1185970"/>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&gt;&gt; </a:t>
            </a:r>
            <a:r>
              <a:rPr lang="it-IT" b="1" dirty="0" smtClean="0"/>
              <a:t>Non potendo usare frazioni di pannello</a:t>
            </a:r>
            <a:r>
              <a:rPr lang="it-IT" dirty="0" smtClean="0"/>
              <a:t>, </a:t>
            </a:r>
            <a:r>
              <a:rPr lang="it-IT" b="1" dirty="0" smtClean="0"/>
              <a:t>abbiamo bisogno di arrotondare (per eccesso o difetto) all’intero più vicino, ottenendo:</a:t>
            </a:r>
          </a:p>
          <a:p>
            <a:pPr>
              <a:lnSpc>
                <a:spcPct val="170000"/>
              </a:lnSpc>
            </a:pPr>
            <a:endParaRPr lang="it-IT" dirty="0"/>
          </a:p>
          <a:p>
            <a:pPr marL="857250" indent="-857250">
              <a:lnSpc>
                <a:spcPct val="170000"/>
              </a:lnSpc>
              <a:buFontTx/>
              <a:buChar char="-"/>
            </a:pPr>
            <a:endParaRPr lang="it-IT" dirty="0" smtClean="0"/>
          </a:p>
        </p:txBody>
      </p:sp>
      <p:sp>
        <p:nvSpPr>
          <p:cNvPr id="15" name="Titolo 1"/>
          <p:cNvSpPr txBox="1">
            <a:spLocks/>
          </p:cNvSpPr>
          <p:nvPr/>
        </p:nvSpPr>
        <p:spPr>
          <a:xfrm>
            <a:off x="421397" y="6163023"/>
            <a:ext cx="6430969" cy="1119890"/>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just">
              <a:lnSpc>
                <a:spcPct val="170000"/>
              </a:lnSpc>
              <a:buFontTx/>
              <a:buChar char="-"/>
            </a:pPr>
            <a:r>
              <a:rPr lang="it-IT" b="1" dirty="0" smtClean="0"/>
              <a:t>6 pannelli nel caso del 570 W</a:t>
            </a:r>
          </a:p>
          <a:p>
            <a:pPr marL="857250" indent="-857250" algn="just">
              <a:lnSpc>
                <a:spcPct val="170000"/>
              </a:lnSpc>
              <a:buFontTx/>
              <a:buChar char="-"/>
            </a:pPr>
            <a:r>
              <a:rPr lang="it-IT" b="1" dirty="0" smtClean="0"/>
              <a:t>8 Pannelli nel caso del 415 W</a:t>
            </a:r>
          </a:p>
          <a:p>
            <a:pPr>
              <a:lnSpc>
                <a:spcPct val="170000"/>
              </a:lnSpc>
            </a:pPr>
            <a:endParaRPr lang="it-IT" dirty="0"/>
          </a:p>
          <a:p>
            <a:pPr marL="857250" indent="-857250">
              <a:lnSpc>
                <a:spcPct val="170000"/>
              </a:lnSpc>
              <a:buFontTx/>
              <a:buChar char="-"/>
            </a:pPr>
            <a:endParaRPr lang="it-IT" dirty="0" smtClean="0"/>
          </a:p>
        </p:txBody>
      </p:sp>
    </p:spTree>
    <p:extLst>
      <p:ext uri="{BB962C8B-B14F-4D97-AF65-F5344CB8AC3E}">
        <p14:creationId xmlns:p14="http://schemas.microsoft.com/office/powerpoint/2010/main" val="2755712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007926" y="5387112"/>
            <a:ext cx="4184073" cy="145881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6474691" y="4751052"/>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fontScale="90000"/>
          </a:bodyPr>
          <a:lstStyle/>
          <a:p>
            <a:r>
              <a:rPr lang="it-IT" dirty="0" smtClean="0"/>
              <a:t>…Abbiamo finito? Assolutamente NO…</a:t>
            </a:r>
            <a:endParaRPr lang="it-IT" dirty="0"/>
          </a:p>
        </p:txBody>
      </p:sp>
      <p:sp>
        <p:nvSpPr>
          <p:cNvPr id="12" name="Ovale 11"/>
          <p:cNvSpPr/>
          <p:nvPr/>
        </p:nvSpPr>
        <p:spPr>
          <a:xfrm>
            <a:off x="7887854" y="5144655"/>
            <a:ext cx="1505528" cy="1330195"/>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2189900"/>
            <a:ext cx="11751863" cy="2631482"/>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Per semplicità decidiamo di utilizzare moduli fotovoltaici da 570 W perché abbiamo trovato conveniente il loro acquisto, perché la disponibilità di superficie sul tetto non è eccessiva e perché il nostro fornitore ci ha convinti sulla loro qualità… </a:t>
            </a:r>
          </a:p>
          <a:p>
            <a:pPr algn="just">
              <a:lnSpc>
                <a:spcPct val="170000"/>
              </a:lnSpc>
            </a:pPr>
            <a:r>
              <a:rPr lang="it-IT" dirty="0" smtClean="0"/>
              <a:t>Si nota quindi che ancora, di elettrico abbiamo dimensionato poco, ponendo la nostra attenzione su aspetti di natura geometrica e commerciale…</a:t>
            </a:r>
          </a:p>
        </p:txBody>
      </p:sp>
    </p:spTree>
    <p:extLst>
      <p:ext uri="{BB962C8B-B14F-4D97-AF65-F5344CB8AC3E}">
        <p14:creationId xmlns:p14="http://schemas.microsoft.com/office/powerpoint/2010/main" val="277023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007926" y="5387112"/>
            <a:ext cx="4184073" cy="145881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6731017" y="5180579"/>
            <a:ext cx="931169" cy="1458816"/>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…andiamo avanti</a:t>
            </a:r>
            <a:endParaRPr lang="it-IT" dirty="0"/>
          </a:p>
        </p:txBody>
      </p:sp>
      <p:sp>
        <p:nvSpPr>
          <p:cNvPr id="12" name="Ovale 11"/>
          <p:cNvSpPr/>
          <p:nvPr/>
        </p:nvSpPr>
        <p:spPr>
          <a:xfrm>
            <a:off x="7887854" y="5144655"/>
            <a:ext cx="1505528" cy="1330195"/>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2189900"/>
            <a:ext cx="11751863" cy="2926457"/>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Andiamo adesso a fare qualche piccolo calcolo che ci servirà più avanti nella scelta dell’inverter…</a:t>
            </a:r>
          </a:p>
          <a:p>
            <a:pPr algn="just">
              <a:lnSpc>
                <a:spcPct val="170000"/>
              </a:lnSpc>
            </a:pPr>
            <a:r>
              <a:rPr lang="it-IT" dirty="0" smtClean="0"/>
              <a:t>Utilizzando 6 pannelli da 570 W abbiamo una potenza complessiva di:</a:t>
            </a:r>
          </a:p>
          <a:p>
            <a:pPr algn="just">
              <a:lnSpc>
                <a:spcPct val="170000"/>
              </a:lnSpc>
            </a:pPr>
            <a:r>
              <a:rPr lang="it-IT" dirty="0" smtClean="0"/>
              <a:t>6 * 570 = 3420 W = 3,42 KW </a:t>
            </a:r>
          </a:p>
          <a:p>
            <a:pPr algn="just">
              <a:lnSpc>
                <a:spcPct val="170000"/>
              </a:lnSpc>
            </a:pPr>
            <a:r>
              <a:rPr lang="it-IT" dirty="0" smtClean="0"/>
              <a:t>Ci chiediamo come mai abbiamo arrotondato per eccesso…? Noteremo che in ambito fotovoltaico l’arrotondare per eccesso la produzione DC ( i pannelli appunto), sotto opportuni criteri di sicurezza derivanti dalle apparecchiature a valle (quadri DC ed inverter) è cosa giusta in quanto permette di sopperire a cali di produzione intrinseci alle apparecchiature. Questa operazione va sotto il nome di «Sovradimensionamento DC».</a:t>
            </a:r>
          </a:p>
          <a:p>
            <a:pPr algn="just">
              <a:lnSpc>
                <a:spcPct val="170000"/>
              </a:lnSpc>
            </a:pPr>
            <a:r>
              <a:rPr lang="it-IT" dirty="0" smtClean="0"/>
              <a:t>A questo punto il nostro valore di partenza per i calcoli successivi è il dato della potenza DC che è appunto 3,42 KW.</a:t>
            </a:r>
          </a:p>
        </p:txBody>
      </p:sp>
    </p:spTree>
    <p:extLst>
      <p:ext uri="{BB962C8B-B14F-4D97-AF65-F5344CB8AC3E}">
        <p14:creationId xmlns:p14="http://schemas.microsoft.com/office/powerpoint/2010/main" val="3841354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007926" y="5387112"/>
            <a:ext cx="4184073" cy="145881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6731017" y="5180579"/>
            <a:ext cx="931169" cy="1458816"/>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fontScale="90000"/>
          </a:bodyPr>
          <a:lstStyle/>
          <a:p>
            <a:r>
              <a:rPr lang="it-IT" dirty="0" smtClean="0"/>
              <a:t>COSA APPROFONDIRE IN UN DATASHEET</a:t>
            </a:r>
            <a:endParaRPr lang="it-IT" dirty="0"/>
          </a:p>
        </p:txBody>
      </p:sp>
      <p:sp>
        <p:nvSpPr>
          <p:cNvPr id="12" name="Ovale 11"/>
          <p:cNvSpPr/>
          <p:nvPr/>
        </p:nvSpPr>
        <p:spPr>
          <a:xfrm>
            <a:off x="7887854" y="5144655"/>
            <a:ext cx="1505528" cy="1330195"/>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2189900"/>
            <a:ext cx="11751863" cy="2926457"/>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Abbiamo banalmente abbozzato una potenza DC di partenza, senza approfondire alcuni aspetti e valori fondamentali evincibili da un data </a:t>
            </a:r>
            <a:r>
              <a:rPr lang="it-IT" dirty="0" err="1" smtClean="0"/>
              <a:t>sheet</a:t>
            </a:r>
            <a:r>
              <a:rPr lang="it-IT" dirty="0" smtClean="0"/>
              <a:t> di un pannello solare. Valori tabellati e dichiarati dal costruttore, fondamentali alla scelta ottimale dei parametri dell’impianto che si vuole realizzare e non da meno fondamentali per il corretto allineamento tra pannelli ed inverter (cd «</a:t>
            </a:r>
            <a:r>
              <a:rPr lang="it-IT" dirty="0" err="1" smtClean="0"/>
              <a:t>matching</a:t>
            </a:r>
            <a:r>
              <a:rPr lang="it-IT" dirty="0" smtClean="0"/>
              <a:t>»);</a:t>
            </a:r>
          </a:p>
          <a:p>
            <a:pPr algn="just">
              <a:lnSpc>
                <a:spcPct val="170000"/>
              </a:lnSpc>
            </a:pPr>
            <a:r>
              <a:rPr lang="it-IT" dirty="0" smtClean="0"/>
              <a:t>Prendiamo un data </a:t>
            </a:r>
            <a:r>
              <a:rPr lang="it-IT" dirty="0" err="1" smtClean="0"/>
              <a:t>sheet</a:t>
            </a:r>
            <a:r>
              <a:rPr lang="it-IT" dirty="0" smtClean="0"/>
              <a:t> di un pannello fotovoltaico e </a:t>
            </a:r>
            <a:r>
              <a:rPr lang="it-IT" dirty="0" err="1" smtClean="0"/>
              <a:t>inziamo</a:t>
            </a:r>
            <a:r>
              <a:rPr lang="it-IT" dirty="0" smtClean="0"/>
              <a:t> a </a:t>
            </a:r>
            <a:r>
              <a:rPr lang="it-IT" dirty="0" err="1" smtClean="0"/>
              <a:t>legegr</a:t>
            </a:r>
            <a:endParaRPr lang="it-IT" dirty="0" smtClean="0"/>
          </a:p>
        </p:txBody>
      </p:sp>
    </p:spTree>
    <p:extLst>
      <p:ext uri="{BB962C8B-B14F-4D97-AF65-F5344CB8AC3E}">
        <p14:creationId xmlns:p14="http://schemas.microsoft.com/office/powerpoint/2010/main" val="2783975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5956964" y="4710545"/>
            <a:ext cx="6159179" cy="2147455"/>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4726497" y="4756604"/>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…andiamo avanti</a:t>
            </a:r>
            <a:endParaRPr lang="it-IT" dirty="0"/>
          </a:p>
        </p:txBody>
      </p:sp>
      <p:sp>
        <p:nvSpPr>
          <p:cNvPr id="12" name="Ovale 11"/>
          <p:cNvSpPr/>
          <p:nvPr/>
        </p:nvSpPr>
        <p:spPr>
          <a:xfrm>
            <a:off x="8201892" y="4790668"/>
            <a:ext cx="1126836" cy="1148313"/>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2189900"/>
            <a:ext cx="11751863" cy="2926457"/>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Bisogna ora concentrarsi su come convertire questa potenza in DC (corrente continua) in Potenza AC utile all’utenza, che per semplicità di trattazione sarà quella monofase civile abitazione 230 V 50/60 Hz.</a:t>
            </a:r>
          </a:p>
          <a:p>
            <a:pPr algn="just">
              <a:lnSpc>
                <a:spcPct val="170000"/>
              </a:lnSpc>
            </a:pPr>
            <a:r>
              <a:rPr lang="it-IT" dirty="0" smtClean="0"/>
              <a:t>Spostiamo quindi la nostra attenzione sul secondo oggetto  di culto in un impianto fotovoltaico: l’inverter…</a:t>
            </a:r>
          </a:p>
        </p:txBody>
      </p:sp>
    </p:spTree>
    <p:extLst>
      <p:ext uri="{BB962C8B-B14F-4D97-AF65-F5344CB8AC3E}">
        <p14:creationId xmlns:p14="http://schemas.microsoft.com/office/powerpoint/2010/main" val="437169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5956964" y="4710545"/>
            <a:ext cx="6159179" cy="2147455"/>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4726498" y="4567571"/>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…andiamo avanti</a:t>
            </a:r>
            <a:endParaRPr lang="it-IT" dirty="0"/>
          </a:p>
        </p:txBody>
      </p:sp>
      <p:sp>
        <p:nvSpPr>
          <p:cNvPr id="12" name="Ovale 11"/>
          <p:cNvSpPr/>
          <p:nvPr/>
        </p:nvSpPr>
        <p:spPr>
          <a:xfrm>
            <a:off x="8201892" y="4790668"/>
            <a:ext cx="1126836" cy="1148313"/>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2189901"/>
            <a:ext cx="11751863" cy="235067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E’ davvero difficile condensare la trattazione dell’inverter in pochi minuti, probabilmente non basterebbero ore ed ore per trattarlo in modo neanche approfondito…ma con grazia degli addetti ai lavori che stanno assistendo a questo corso e non da meno colleghi del settore, sintetizziamo gli aspetti salienti dell’inverter per capire cosa è e cosa fa… </a:t>
            </a:r>
          </a:p>
        </p:txBody>
      </p:sp>
    </p:spTree>
    <p:extLst>
      <p:ext uri="{BB962C8B-B14F-4D97-AF65-F5344CB8AC3E}">
        <p14:creationId xmlns:p14="http://schemas.microsoft.com/office/powerpoint/2010/main" val="1184463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4177890" y="4090255"/>
            <a:ext cx="7938254" cy="276774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2916040" y="4189805"/>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…andiamo avanti</a:t>
            </a:r>
            <a:endParaRPr lang="it-IT" dirty="0"/>
          </a:p>
        </p:txBody>
      </p:sp>
      <p:sp>
        <p:nvSpPr>
          <p:cNvPr id="12" name="Ovale 11"/>
          <p:cNvSpPr/>
          <p:nvPr/>
        </p:nvSpPr>
        <p:spPr>
          <a:xfrm>
            <a:off x="7102764" y="4270090"/>
            <a:ext cx="1366983" cy="1381654"/>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2637078"/>
            <a:ext cx="11751863" cy="145317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L’inverter formalmente converte l’energia proveniente dai pannelli in corrente continua in energia alternata con parametri di rete che possano permettere all’impianto di essere utilizzato in parallelo alla rete del gestore ( concetto ostico che affronteremo a breve…).</a:t>
            </a:r>
          </a:p>
          <a:p>
            <a:pPr algn="just">
              <a:lnSpc>
                <a:spcPct val="170000"/>
              </a:lnSpc>
            </a:pPr>
            <a:r>
              <a:rPr lang="it-IT" dirty="0" smtClean="0"/>
              <a:t>E’ un convertitore alla stregua di una dinamo di bicicletta o di un alternatore di una automobile ma… </a:t>
            </a:r>
          </a:p>
          <a:p>
            <a:pPr algn="just">
              <a:lnSpc>
                <a:spcPct val="170000"/>
              </a:lnSpc>
            </a:pPr>
            <a:r>
              <a:rPr lang="it-IT" dirty="0" smtClean="0"/>
              <a:t>E’ classificato come convertitore «statico» in quanto non ha organi in movimento (come ad esempio una turbina eolica o un alternatore in generale)</a:t>
            </a:r>
          </a:p>
        </p:txBody>
      </p:sp>
    </p:spTree>
    <p:extLst>
      <p:ext uri="{BB962C8B-B14F-4D97-AF65-F5344CB8AC3E}">
        <p14:creationId xmlns:p14="http://schemas.microsoft.com/office/powerpoint/2010/main" val="2679841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4177890" y="4090255"/>
            <a:ext cx="7938254" cy="276774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2916040" y="4114413"/>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…andiamo avanti</a:t>
            </a:r>
            <a:endParaRPr lang="it-IT" dirty="0"/>
          </a:p>
        </p:txBody>
      </p:sp>
      <p:sp>
        <p:nvSpPr>
          <p:cNvPr id="12" name="Ovale 11"/>
          <p:cNvSpPr/>
          <p:nvPr/>
        </p:nvSpPr>
        <p:spPr>
          <a:xfrm>
            <a:off x="7102764" y="4270090"/>
            <a:ext cx="1366983" cy="1381654"/>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8" y="2205198"/>
            <a:ext cx="11751863" cy="1885057"/>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L’inverter riceve una potenza DC ed attraverso una sofisticata elettronica di inversione e di controllo la rende disponibile in uscita sotto forma di potenza con parametri di rete compatibili con le utenze domestiche (nel nostro caso) o industriali (esempio trifase </a:t>
            </a:r>
            <a:r>
              <a:rPr lang="it-IT" dirty="0" err="1" smtClean="0"/>
              <a:t>ecc</a:t>
            </a:r>
            <a:r>
              <a:rPr lang="it-IT" dirty="0" smtClean="0"/>
              <a:t> </a:t>
            </a:r>
            <a:r>
              <a:rPr lang="it-IT" dirty="0" err="1" smtClean="0"/>
              <a:t>ecc</a:t>
            </a:r>
            <a:r>
              <a:rPr lang="it-IT" dirty="0" smtClean="0"/>
              <a:t>…)</a:t>
            </a:r>
          </a:p>
        </p:txBody>
      </p:sp>
    </p:spTree>
    <p:extLst>
      <p:ext uri="{BB962C8B-B14F-4D97-AF65-F5344CB8AC3E}">
        <p14:creationId xmlns:p14="http://schemas.microsoft.com/office/powerpoint/2010/main" val="3320567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4177890" y="4090255"/>
            <a:ext cx="7938254" cy="2767746"/>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2789382" y="4114413"/>
            <a:ext cx="1080654" cy="1693007"/>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…andiamo avanti</a:t>
            </a:r>
            <a:endParaRPr lang="it-IT" dirty="0"/>
          </a:p>
        </p:txBody>
      </p:sp>
      <p:sp>
        <p:nvSpPr>
          <p:cNvPr id="12" name="Ovale 11"/>
          <p:cNvSpPr/>
          <p:nvPr/>
        </p:nvSpPr>
        <p:spPr>
          <a:xfrm>
            <a:off x="7102764" y="4270090"/>
            <a:ext cx="1366983" cy="1381654"/>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8" y="2247891"/>
            <a:ext cx="11751863" cy="1757379"/>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L’inverter non è una macchina perfetta, risente anch'esso di piccolissime perdite di generazione dovute all’elettronica interna e ad altre cause ambientali, ma comunque, attualmente riesce a soddisfare un tasso di conversione anche del 99%...</a:t>
            </a:r>
          </a:p>
        </p:txBody>
      </p:sp>
    </p:spTree>
    <p:extLst>
      <p:ext uri="{BB962C8B-B14F-4D97-AF65-F5344CB8AC3E}">
        <p14:creationId xmlns:p14="http://schemas.microsoft.com/office/powerpoint/2010/main" val="2710667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677054" y="565174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r>
              <a:rPr lang="it-IT" dirty="0" smtClean="0"/>
              <a:t>Caratteristiche</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8" y="2247891"/>
            <a:ext cx="11751863" cy="3982663"/>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Nella scelta dell’inverter, in modo estremamente sintetico, andremo a valutare le seguenti caratteristiche, e per ognuna daremo una spiegazione:</a:t>
            </a:r>
          </a:p>
          <a:p>
            <a:pPr marL="1143000" indent="-1143000" algn="just">
              <a:lnSpc>
                <a:spcPct val="170000"/>
              </a:lnSpc>
              <a:buAutoNum type="arabicParenR"/>
            </a:pPr>
            <a:r>
              <a:rPr lang="it-IT" dirty="0" smtClean="0"/>
              <a:t>La sua Potenza Massima, indicata come POTENZA NOMINALE;</a:t>
            </a:r>
          </a:p>
          <a:p>
            <a:pPr marL="1143000" indent="-1143000" algn="just">
              <a:lnSpc>
                <a:spcPct val="170000"/>
              </a:lnSpc>
              <a:buAutoNum type="arabicParenR"/>
            </a:pPr>
            <a:r>
              <a:rPr lang="it-IT" dirty="0" smtClean="0"/>
              <a:t>La potenza massima applicabile lato DC;</a:t>
            </a:r>
          </a:p>
          <a:p>
            <a:pPr marL="1143000" indent="-1143000" algn="just">
              <a:lnSpc>
                <a:spcPct val="170000"/>
              </a:lnSpc>
              <a:buAutoNum type="arabicParenR"/>
            </a:pPr>
            <a:r>
              <a:rPr lang="it-IT" dirty="0" smtClean="0"/>
              <a:t>Il Numero di MPPT ( che vedremo tra poco) ed il numero di Stringhe accettate in ingresso;</a:t>
            </a:r>
          </a:p>
          <a:p>
            <a:pPr marL="1143000" indent="-1143000" algn="just">
              <a:lnSpc>
                <a:spcPct val="170000"/>
              </a:lnSpc>
              <a:buAutoNum type="arabicParenR"/>
            </a:pPr>
            <a:r>
              <a:rPr lang="it-IT" dirty="0" smtClean="0"/>
              <a:t>La massima tensione di stringa accettata su ogni MPPT;</a:t>
            </a:r>
          </a:p>
          <a:p>
            <a:pPr marL="1143000" indent="-1143000" algn="just">
              <a:lnSpc>
                <a:spcPct val="170000"/>
              </a:lnSpc>
              <a:buAutoNum type="arabicParenR"/>
            </a:pPr>
            <a:r>
              <a:rPr lang="it-IT" dirty="0" smtClean="0"/>
              <a:t>La massima corrente di stringa accettata su ogni MPPT;</a:t>
            </a:r>
          </a:p>
          <a:p>
            <a:pPr marL="1143000" indent="-1143000" algn="just">
              <a:lnSpc>
                <a:spcPct val="170000"/>
              </a:lnSpc>
              <a:buAutoNum type="arabicParenR"/>
            </a:pPr>
            <a:r>
              <a:rPr lang="it-IT" dirty="0" smtClean="0"/>
              <a:t>La tensione di avvio in DC;</a:t>
            </a:r>
          </a:p>
          <a:p>
            <a:pPr marL="1143000" indent="-1143000" algn="just">
              <a:lnSpc>
                <a:spcPct val="170000"/>
              </a:lnSpc>
              <a:buAutoNum type="arabicParenR"/>
            </a:pPr>
            <a:r>
              <a:rPr lang="it-IT" dirty="0" smtClean="0"/>
              <a:t>Fattori prestazionali (esempio grado di protezione IP per idoneità all’ambiente di installazione)</a:t>
            </a:r>
          </a:p>
          <a:p>
            <a:pPr marL="1143000" indent="-1143000" algn="just">
              <a:lnSpc>
                <a:spcPct val="170000"/>
              </a:lnSpc>
              <a:buAutoNum type="arabicParenR"/>
            </a:pPr>
            <a:r>
              <a:rPr lang="it-IT" dirty="0" smtClean="0"/>
              <a:t>Gli accessori disponibili sulla macchina o acquistabili quali optional;</a:t>
            </a:r>
          </a:p>
          <a:p>
            <a:pPr marL="1143000" indent="-1143000" algn="just">
              <a:lnSpc>
                <a:spcPct val="170000"/>
              </a:lnSpc>
              <a:buAutoNum type="arabicParenR"/>
            </a:pPr>
            <a:endParaRPr lang="it-IT" dirty="0" smtClean="0"/>
          </a:p>
        </p:txBody>
      </p:sp>
      <p:sp>
        <p:nvSpPr>
          <p:cNvPr id="11" name="Sottotitolo 2"/>
          <p:cNvSpPr txBox="1">
            <a:spLocks/>
          </p:cNvSpPr>
          <p:nvPr/>
        </p:nvSpPr>
        <p:spPr>
          <a:xfrm>
            <a:off x="80779" y="6190220"/>
            <a:ext cx="7015341" cy="53415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i="1" dirty="0" smtClean="0"/>
              <a:t>In questi 8 punti, nella speranza di non essere denunciato da qualcuno del settore capiremo come scegliere questo componente</a:t>
            </a:r>
            <a:endParaRPr lang="it-IT" i="1" dirty="0"/>
          </a:p>
        </p:txBody>
      </p:sp>
    </p:spTree>
    <p:extLst>
      <p:ext uri="{BB962C8B-B14F-4D97-AF65-F5344CB8AC3E}">
        <p14:creationId xmlns:p14="http://schemas.microsoft.com/office/powerpoint/2010/main" val="246319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977892"/>
            <a:ext cx="11869616" cy="1053198"/>
          </a:xfrm>
        </p:spPr>
        <p:txBody>
          <a:bodyPr>
            <a:normAutofit/>
          </a:bodyPr>
          <a:lstStyle/>
          <a:p>
            <a:r>
              <a:rPr lang="it-IT" dirty="0" smtClean="0"/>
              <a:t>Impianto Fotovoltaico</a:t>
            </a:r>
            <a:endParaRPr lang="it-IT" dirty="0"/>
          </a:p>
        </p:txBody>
      </p:sp>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03972" y="4466054"/>
            <a:ext cx="11623431" cy="2280975"/>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200" b="1" i="1" dirty="0" smtClean="0"/>
              <a:t>L’effetto fotovoltaico è un fenomeno fisico di interazione tra radiazione elettrica e materia, e si verifica quando la radiazione luminosa dei fotoni genera su un materiale semiconduttore (opportunamente trattato mediante drogaggio con altri materiali)  un passaggio di elettroni, quindi una corrente elettrica. La migrazione di elettroni si instaura poiché il sistema tende a raggiungere la condizione di equilibrio… Essendo la radiazione solare e molto abbondante, la fonte di energia si può ritenere inestimabile, motivo per cui la tecnologia fotovoltaica, nonostante il basso rendimento, ha preso piede nel tempo ed è considerata la tecnologia del futuro…</a:t>
            </a:r>
            <a:endParaRPr lang="it-IT" sz="2200" b="1" i="1" dirty="0" smtClean="0"/>
          </a:p>
        </p:txBody>
      </p:sp>
      <p:pic>
        <p:nvPicPr>
          <p:cNvPr id="1028" name="Picture 4" descr="RICERCA PERDITA D'ACQUA | Studio Lanz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99" y="2031090"/>
            <a:ext cx="6960291" cy="243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42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640121" y="5736728"/>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pPr algn="l"/>
            <a:r>
              <a:rPr lang="it-IT" dirty="0" smtClean="0"/>
              <a:t>1) POTENZA NOMINALE</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1787026"/>
            <a:ext cx="11751863" cy="225945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E’ la potenza per cui l’inverter è stato progettato ed è formalmente la potenza massima che può erogare in condizioni standard di funzionamento.</a:t>
            </a:r>
          </a:p>
          <a:p>
            <a:pPr>
              <a:lnSpc>
                <a:spcPct val="170000"/>
              </a:lnSpc>
            </a:pPr>
            <a:r>
              <a:rPr lang="it-IT" dirty="0" smtClean="0"/>
              <a:t>E’ il primo dato da valutare nella scelta dell’acquisto. </a:t>
            </a:r>
          </a:p>
        </p:txBody>
      </p:sp>
      <p:sp>
        <p:nvSpPr>
          <p:cNvPr id="13" name="Titolo 1"/>
          <p:cNvSpPr txBox="1">
            <a:spLocks/>
          </p:cNvSpPr>
          <p:nvPr/>
        </p:nvSpPr>
        <p:spPr>
          <a:xfrm>
            <a:off x="428934" y="3598442"/>
            <a:ext cx="11751863" cy="225945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it-IT" dirty="0" smtClean="0"/>
              <a:t>Nel nostro caso, volendo realizzare un impianto da 3,00 KW, sceglieremo un inverter di pari potenza poiché trattasi di taglio commerciale disponibile per utenze monofase di tipo civile, presso tutti i fornitori</a:t>
            </a:r>
          </a:p>
        </p:txBody>
      </p:sp>
    </p:spTree>
    <p:extLst>
      <p:ext uri="{BB962C8B-B14F-4D97-AF65-F5344CB8AC3E}">
        <p14:creationId xmlns:p14="http://schemas.microsoft.com/office/powerpoint/2010/main" val="2423229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677054" y="5726545"/>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0" y="1109709"/>
            <a:ext cx="11869616" cy="1053198"/>
          </a:xfrm>
        </p:spPr>
        <p:txBody>
          <a:bodyPr>
            <a:normAutofit/>
          </a:bodyPr>
          <a:lstStyle/>
          <a:p>
            <a:pPr algn="l"/>
            <a:r>
              <a:rPr lang="it-IT" dirty="0" smtClean="0"/>
              <a:t>1) POTENZA NOMINALE</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1787025"/>
            <a:ext cx="11751863" cy="393952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Nel panorama del mercato Italiano, attualmente, in linea con le potenze contrattuali dei gestori di rete troviamo disponibili inverter di potenza:</a:t>
            </a:r>
          </a:p>
          <a:p>
            <a:pPr marL="857250" indent="-857250" algn="just">
              <a:lnSpc>
                <a:spcPct val="170000"/>
              </a:lnSpc>
              <a:buFontTx/>
              <a:buChar char="-"/>
            </a:pPr>
            <a:r>
              <a:rPr lang="it-IT" dirty="0" smtClean="0"/>
              <a:t>1 kW (poco utilizzato)</a:t>
            </a:r>
          </a:p>
          <a:p>
            <a:pPr marL="857250" indent="-857250" algn="just">
              <a:lnSpc>
                <a:spcPct val="170000"/>
              </a:lnSpc>
              <a:buFontTx/>
              <a:buChar char="-"/>
            </a:pPr>
            <a:r>
              <a:rPr lang="it-IT" dirty="0" smtClean="0"/>
              <a:t>2 KW </a:t>
            </a:r>
            <a:r>
              <a:rPr lang="it-IT" dirty="0"/>
              <a:t>(poco utilizzato</a:t>
            </a:r>
            <a:r>
              <a:rPr lang="it-IT" dirty="0" smtClean="0"/>
              <a:t>)</a:t>
            </a:r>
          </a:p>
          <a:p>
            <a:pPr marL="857250" indent="-857250" algn="just">
              <a:lnSpc>
                <a:spcPct val="170000"/>
              </a:lnSpc>
              <a:buFontTx/>
              <a:buChar char="-"/>
            </a:pPr>
            <a:r>
              <a:rPr lang="it-IT" dirty="0" smtClean="0"/>
              <a:t>3 kW (molto utilizzato)</a:t>
            </a:r>
          </a:p>
          <a:p>
            <a:pPr marL="857250" indent="-857250" algn="just">
              <a:lnSpc>
                <a:spcPct val="170000"/>
              </a:lnSpc>
              <a:buFontTx/>
              <a:buChar char="-"/>
            </a:pPr>
            <a:r>
              <a:rPr lang="it-IT" dirty="0" smtClean="0"/>
              <a:t>3,3 kW (molto utilizzato)</a:t>
            </a:r>
          </a:p>
          <a:p>
            <a:pPr marL="857250" indent="-857250" algn="just">
              <a:lnSpc>
                <a:spcPct val="170000"/>
              </a:lnSpc>
              <a:buFontTx/>
              <a:buChar char="-"/>
            </a:pPr>
            <a:r>
              <a:rPr lang="it-IT" dirty="0" smtClean="0"/>
              <a:t>5,00 kW (utilizzato)</a:t>
            </a:r>
          </a:p>
          <a:p>
            <a:pPr marL="857250" indent="-857250" algn="just">
              <a:lnSpc>
                <a:spcPct val="170000"/>
              </a:lnSpc>
              <a:buFontTx/>
              <a:buChar char="-"/>
            </a:pPr>
            <a:r>
              <a:rPr lang="it-IT" dirty="0" smtClean="0"/>
              <a:t>6,00 kW (altamente utilizzato)</a:t>
            </a:r>
          </a:p>
          <a:p>
            <a:pPr marL="857250" indent="-857250" algn="just">
              <a:lnSpc>
                <a:spcPct val="170000"/>
              </a:lnSpc>
              <a:buFontTx/>
              <a:buChar char="-"/>
            </a:pPr>
            <a:endParaRPr lang="it-IT" dirty="0"/>
          </a:p>
          <a:p>
            <a:pPr>
              <a:lnSpc>
                <a:spcPct val="170000"/>
              </a:lnSpc>
            </a:pPr>
            <a:r>
              <a:rPr lang="it-IT" b="1" i="1" dirty="0" smtClean="0"/>
              <a:t>Quindi quando ci approcciamo ad un fornitore e vogliamo comprare un inverter, a parte info commerciali, la prima cosa che ci verrà chiesta è </a:t>
            </a:r>
          </a:p>
          <a:p>
            <a:pPr>
              <a:lnSpc>
                <a:spcPct val="170000"/>
              </a:lnSpc>
            </a:pPr>
            <a:r>
              <a:rPr lang="it-IT" b="1" i="1" dirty="0" smtClean="0"/>
              <a:t>«di che potenza nominale lo vogliamo» …</a:t>
            </a:r>
          </a:p>
        </p:txBody>
      </p:sp>
    </p:spTree>
    <p:extLst>
      <p:ext uri="{BB962C8B-B14F-4D97-AF65-F5344CB8AC3E}">
        <p14:creationId xmlns:p14="http://schemas.microsoft.com/office/powerpoint/2010/main" val="3454975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640121" y="5516418"/>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2) POTENZA MASSIMA APPLICABILE DC</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1787025"/>
            <a:ext cx="11751863" cy="3939520"/>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Ogni inverter di potenza nominale X accetta ingresso, lato DC sempre una potenza maggiore (per le motivazioni viste in precedenza); </a:t>
            </a:r>
          </a:p>
          <a:p>
            <a:pPr algn="just">
              <a:lnSpc>
                <a:spcPct val="170000"/>
              </a:lnSpc>
            </a:pPr>
            <a:r>
              <a:rPr lang="it-IT" b="1" i="1" dirty="0" smtClean="0"/>
              <a:t>Tanto più grande è la potenza massima in DC applicabile tanto maggiore sarà la possibilità di avere in uscita dallo stesso sempre una potenza prossima a quella nominale.</a:t>
            </a:r>
          </a:p>
        </p:txBody>
      </p:sp>
    </p:spTree>
    <p:extLst>
      <p:ext uri="{BB962C8B-B14F-4D97-AF65-F5344CB8AC3E}">
        <p14:creationId xmlns:p14="http://schemas.microsoft.com/office/powerpoint/2010/main" val="4247304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805520" y="553801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3) Numero di MPPT</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5" name="Titolo 1"/>
          <p:cNvSpPr txBox="1">
            <a:spLocks/>
          </p:cNvSpPr>
          <p:nvPr/>
        </p:nvSpPr>
        <p:spPr>
          <a:xfrm>
            <a:off x="214467" y="1787025"/>
            <a:ext cx="11751863" cy="2851888"/>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70000"/>
              </a:lnSpc>
            </a:pPr>
            <a:r>
              <a:rPr lang="it-IT" dirty="0" smtClean="0"/>
              <a:t>E’ un algoritmo implementato nell’elettronica dell’inverter (Maximum </a:t>
            </a:r>
            <a:r>
              <a:rPr lang="it-IT" dirty="0"/>
              <a:t>Power Point </a:t>
            </a:r>
            <a:r>
              <a:rPr lang="it-IT" dirty="0" err="1"/>
              <a:t>Tracking</a:t>
            </a:r>
            <a:r>
              <a:rPr lang="it-IT" dirty="0"/>
              <a:t>) </a:t>
            </a:r>
            <a:r>
              <a:rPr lang="it-IT" dirty="0" smtClean="0"/>
              <a:t>: un </a:t>
            </a:r>
            <a:r>
              <a:rPr lang="it-IT" dirty="0"/>
              <a:t>particolare strumento di controllo che ha lo scopo di raggiungere il punto di massima potenza erogabile dal pannello fotovoltaico interfacciando carico e pannello solare stesso in ogni momento considerando variazioni singole o contemporanee di temperatura, radiazione ...</a:t>
            </a:r>
            <a:endParaRPr lang="it-IT" b="1" i="1" dirty="0" smtClean="0"/>
          </a:p>
        </p:txBody>
      </p:sp>
    </p:spTree>
    <p:extLst>
      <p:ext uri="{BB962C8B-B14F-4D97-AF65-F5344CB8AC3E}">
        <p14:creationId xmlns:p14="http://schemas.microsoft.com/office/powerpoint/2010/main" val="2610829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3) Numero di MPPT</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pic>
        <p:nvPicPr>
          <p:cNvPr id="4" name="Immagine 3"/>
          <p:cNvPicPr>
            <a:picLocks noChangeAspect="1"/>
          </p:cNvPicPr>
          <p:nvPr/>
        </p:nvPicPr>
        <p:blipFill rotWithShape="1">
          <a:blip r:embed="rId5"/>
          <a:srcRect l="8272"/>
          <a:stretch/>
        </p:blipFill>
        <p:spPr>
          <a:xfrm>
            <a:off x="214467" y="2400789"/>
            <a:ext cx="5427764" cy="3004024"/>
          </a:xfrm>
          <a:prstGeom prst="rect">
            <a:avLst/>
          </a:prstGeom>
        </p:spPr>
      </p:pic>
      <p:sp>
        <p:nvSpPr>
          <p:cNvPr id="13" name="Titolo 1"/>
          <p:cNvSpPr txBox="1">
            <a:spLocks/>
          </p:cNvSpPr>
          <p:nvPr/>
        </p:nvSpPr>
        <p:spPr>
          <a:xfrm>
            <a:off x="5642231" y="2004291"/>
            <a:ext cx="6324100" cy="340501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a:t>La potenza erogata dal pannello dipende dal carico </a:t>
            </a:r>
            <a:r>
              <a:rPr lang="it-IT" sz="2100" dirty="0" smtClean="0"/>
              <a:t>collegato (inverter e richiesta di potenza dello stesso). In funzione </a:t>
            </a:r>
            <a:r>
              <a:rPr lang="it-IT" sz="2100" dirty="0"/>
              <a:t>del carico infatti, con un dato irraggiamento e con una </a:t>
            </a:r>
            <a:r>
              <a:rPr lang="it-IT" sz="2100" dirty="0" smtClean="0"/>
              <a:t>data temperatura</a:t>
            </a:r>
            <a:r>
              <a:rPr lang="it-IT" sz="2100" dirty="0"/>
              <a:t>, si può lavorare con I e V differenti. </a:t>
            </a:r>
            <a:endParaRPr lang="it-IT" sz="2100" dirty="0" smtClean="0"/>
          </a:p>
          <a:p>
            <a:pPr algn="just">
              <a:lnSpc>
                <a:spcPct val="150000"/>
              </a:lnSpc>
            </a:pPr>
            <a:r>
              <a:rPr lang="it-IT" sz="2100" dirty="0" smtClean="0"/>
              <a:t>La </a:t>
            </a:r>
            <a:r>
              <a:rPr lang="it-IT" sz="2100" dirty="0"/>
              <a:t>Potenza erogata </a:t>
            </a:r>
            <a:r>
              <a:rPr lang="it-IT" sz="2100" dirty="0" smtClean="0"/>
              <a:t>è quindi </a:t>
            </a:r>
            <a:r>
              <a:rPr lang="it-IT" sz="2100" dirty="0"/>
              <a:t>il prodotto di V per I</a:t>
            </a:r>
          </a:p>
          <a:p>
            <a:pPr>
              <a:lnSpc>
                <a:spcPct val="150000"/>
              </a:lnSpc>
            </a:pPr>
            <a:r>
              <a:rPr lang="it-IT" sz="2100" b="1" u="sng" dirty="0"/>
              <a:t>Il punto di massima potenza (MPP – Maximum Power Point) è il </a:t>
            </a:r>
            <a:r>
              <a:rPr lang="it-IT" sz="2100" b="1" u="sng" dirty="0" smtClean="0"/>
              <a:t>punto dove </a:t>
            </a:r>
            <a:r>
              <a:rPr lang="it-IT" sz="2100" b="1" u="sng" dirty="0"/>
              <a:t>il prodotto </a:t>
            </a:r>
            <a:r>
              <a:rPr lang="it-IT" sz="2100" b="1" u="sng" dirty="0" err="1"/>
              <a:t>VxI</a:t>
            </a:r>
            <a:r>
              <a:rPr lang="it-IT" sz="2100" b="1" u="sng" dirty="0"/>
              <a:t> è maggiore</a:t>
            </a:r>
            <a:endParaRPr lang="it-IT" sz="2100" b="1" i="1" u="sng" dirty="0" smtClean="0"/>
          </a:p>
        </p:txBody>
      </p:sp>
    </p:spTree>
    <p:extLst>
      <p:ext uri="{BB962C8B-B14F-4D97-AF65-F5344CB8AC3E}">
        <p14:creationId xmlns:p14="http://schemas.microsoft.com/office/powerpoint/2010/main" val="702741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3) Numero di MPPT</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86327" y="2004291"/>
            <a:ext cx="11680004" cy="29279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Il numero di MPPT in un inverter denota di conseguenza fattori di merito, ma comunque in linea con il taglio di potenza dello stesso, è strettamente correlato al numero di stringhe accettate in ingresso al dato inverter. </a:t>
            </a:r>
          </a:p>
          <a:p>
            <a:pPr algn="just">
              <a:lnSpc>
                <a:spcPct val="150000"/>
              </a:lnSpc>
            </a:pPr>
            <a:r>
              <a:rPr lang="it-IT" sz="2100" b="1" i="1" u="sng" dirty="0" smtClean="0"/>
              <a:t>Solitamente per ogni MPTT vi sono 1 (almeno) o 2 stringhe in ingresso</a:t>
            </a:r>
          </a:p>
        </p:txBody>
      </p:sp>
    </p:spTree>
    <p:extLst>
      <p:ext uri="{BB962C8B-B14F-4D97-AF65-F5344CB8AC3E}">
        <p14:creationId xmlns:p14="http://schemas.microsoft.com/office/powerpoint/2010/main" val="1068504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4) Massima Tensione su ogni Stringa</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14467" y="2004291"/>
            <a:ext cx="11751864" cy="340501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E’ un valore di tensione, espresso in Volt corrente continua, massimo ammissibile in ingresso ad ogni stringa.</a:t>
            </a:r>
            <a:r>
              <a:rPr lang="it-IT" sz="2100" dirty="0"/>
              <a:t> </a:t>
            </a:r>
            <a:r>
              <a:rPr lang="it-IT" sz="2100" dirty="0" smtClean="0"/>
              <a:t>Ricordandoci che diversi pannelli collegati in serie fanno una stringa, per le definizioni basilari di elettrotecnica, si somma la tensione di ogni singolo pannello per il numero dei pannelli:</a:t>
            </a:r>
          </a:p>
          <a:p>
            <a:pPr algn="just">
              <a:lnSpc>
                <a:spcPct val="150000"/>
              </a:lnSpc>
            </a:pPr>
            <a:r>
              <a:rPr lang="it-IT" sz="2100" dirty="0" smtClean="0"/>
              <a:t>Nel nostro caso il modulo da 570 W ha una tensione a circuito aperto (</a:t>
            </a:r>
            <a:r>
              <a:rPr lang="it-IT" sz="2100" dirty="0" err="1" smtClean="0"/>
              <a:t>Voc</a:t>
            </a:r>
            <a:r>
              <a:rPr lang="it-IT" sz="2100" dirty="0"/>
              <a:t> </a:t>
            </a:r>
            <a:r>
              <a:rPr lang="it-IT" sz="2100" dirty="0" smtClean="0"/>
              <a:t>= V open </a:t>
            </a:r>
            <a:r>
              <a:rPr lang="it-IT" sz="2100" dirty="0" err="1" smtClean="0"/>
              <a:t>circuit</a:t>
            </a:r>
            <a:r>
              <a:rPr lang="it-IT" sz="2100" dirty="0" smtClean="0"/>
              <a:t>) di 51,19 V, che moltiplicata per il numero di pannelli (6) = 307,14 VDC.</a:t>
            </a:r>
          </a:p>
          <a:p>
            <a:pPr algn="just">
              <a:lnSpc>
                <a:spcPct val="150000"/>
              </a:lnSpc>
            </a:pPr>
            <a:r>
              <a:rPr lang="it-IT" sz="2100" dirty="0" smtClean="0"/>
              <a:t>Questo valore va confrontato con il data </a:t>
            </a:r>
            <a:r>
              <a:rPr lang="it-IT" sz="2100" dirty="0" err="1" smtClean="0"/>
              <a:t>sheet</a:t>
            </a:r>
            <a:r>
              <a:rPr lang="it-IT" sz="2100" dirty="0" smtClean="0"/>
              <a:t> dell’inverter e deve essere inferiore (caso estremo uguale) a quanto dichiarato sulla scheda tecnica dell’inverter. </a:t>
            </a:r>
          </a:p>
          <a:p>
            <a:pPr algn="just">
              <a:lnSpc>
                <a:spcPct val="150000"/>
              </a:lnSpc>
            </a:pPr>
            <a:r>
              <a:rPr lang="it-IT" sz="2100" dirty="0" smtClean="0"/>
              <a:t>Analizzando tra poco la scheda tecnica di un pannello e di un inverter vedremo come «leggere» al meglio questi parametri.</a:t>
            </a:r>
          </a:p>
        </p:txBody>
      </p:sp>
      <p:sp>
        <p:nvSpPr>
          <p:cNvPr id="11" name="Titolo 1"/>
          <p:cNvSpPr txBox="1">
            <a:spLocks/>
          </p:cNvSpPr>
          <p:nvPr/>
        </p:nvSpPr>
        <p:spPr>
          <a:xfrm>
            <a:off x="182138" y="5409305"/>
            <a:ext cx="7381345" cy="140005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it-IT" sz="2100" b="1" dirty="0" smtClean="0"/>
              <a:t>Su Piccoli impianti, caratterizzati da pochi pannelli ed una/due stringhe non si risente molto della pericolosità di superare il valore, mentre l’attenzione a questo parametro sale in modo proporzionale all’aumento in numero dei pannelli, essendo la tensione della stringa direttamente correlata al numero degli stessi</a:t>
            </a:r>
          </a:p>
        </p:txBody>
      </p:sp>
    </p:spTree>
    <p:extLst>
      <p:ext uri="{BB962C8B-B14F-4D97-AF65-F5344CB8AC3E}">
        <p14:creationId xmlns:p14="http://schemas.microsoft.com/office/powerpoint/2010/main" val="2374339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5) Massima Corrente di Stringa</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14467" y="2004291"/>
            <a:ext cx="11751864" cy="340501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E’ un valore di corrente, espresso in Ampere corrente continua, massimo ammissibile in ingresso ad ogni stringa. Ricordandoci che diversi pannelli collegati in serie fanno una stringa, per le definizioni basilari di elettrotecnica, si somma la tensione di ogni singolo pannello per il numero dei pannelli </a:t>
            </a:r>
            <a:r>
              <a:rPr lang="it-IT" sz="2100" b="1" dirty="0" smtClean="0"/>
              <a:t>ma la corrente (da cui il concetto di serie) rimane quella del singolo pannello</a:t>
            </a:r>
            <a:r>
              <a:rPr lang="it-IT" sz="2100" dirty="0" smtClean="0"/>
              <a:t>:</a:t>
            </a:r>
          </a:p>
          <a:p>
            <a:pPr algn="just">
              <a:lnSpc>
                <a:spcPct val="150000"/>
              </a:lnSpc>
            </a:pPr>
            <a:r>
              <a:rPr lang="it-IT" sz="2100" dirty="0" smtClean="0"/>
              <a:t>Nel nostro caso il modulo da 570 W ha una corrente al massimo punto di potenza pari a 13,26 A, che si mantiene tale in tutta la stringa (serie).</a:t>
            </a:r>
          </a:p>
          <a:p>
            <a:pPr algn="just">
              <a:lnSpc>
                <a:spcPct val="150000"/>
              </a:lnSpc>
            </a:pPr>
            <a:r>
              <a:rPr lang="it-IT" sz="2100" dirty="0" smtClean="0"/>
              <a:t>Questo valore va confrontato con il data </a:t>
            </a:r>
            <a:r>
              <a:rPr lang="it-IT" sz="2100" dirty="0" err="1" smtClean="0"/>
              <a:t>sheet</a:t>
            </a:r>
            <a:r>
              <a:rPr lang="it-IT" sz="2100" dirty="0" smtClean="0"/>
              <a:t> dell’inverter e deve essere inferiore (caso estremo uguale) a quanto dichiarato sulla scheda tecnica dell’inverter come corrente massima accettata in ingresso</a:t>
            </a:r>
          </a:p>
          <a:p>
            <a:pPr algn="just">
              <a:lnSpc>
                <a:spcPct val="150000"/>
              </a:lnSpc>
            </a:pPr>
            <a:r>
              <a:rPr lang="it-IT" sz="2100" dirty="0" smtClean="0"/>
              <a:t>Analizzando tra poco la scheda tecnica di un pannello e di un inverter vedremo come «leggere» al meglio questi parametri.</a:t>
            </a:r>
          </a:p>
        </p:txBody>
      </p:sp>
      <p:sp>
        <p:nvSpPr>
          <p:cNvPr id="11" name="Titolo 1"/>
          <p:cNvSpPr txBox="1">
            <a:spLocks/>
          </p:cNvSpPr>
          <p:nvPr/>
        </p:nvSpPr>
        <p:spPr>
          <a:xfrm>
            <a:off x="182138" y="5409305"/>
            <a:ext cx="7381345" cy="140005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it-IT" sz="2100" b="1" dirty="0" smtClean="0"/>
              <a:t>NOTA: spesso il produttori indicano per ogni MPPT due stringhe, distinguendo in modo specifico la massima tensione per ogni stringa (vista prima) ma al contempo indicando come corrente massima sia quella della singola stringa che la loro somma (parallelo sulle tringhe internamente all’inverter) per cui bisogna saper leggere attentamente questo dato</a:t>
            </a:r>
          </a:p>
        </p:txBody>
      </p:sp>
    </p:spTree>
    <p:extLst>
      <p:ext uri="{BB962C8B-B14F-4D97-AF65-F5344CB8AC3E}">
        <p14:creationId xmlns:p14="http://schemas.microsoft.com/office/powerpoint/2010/main" val="297290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27709" y="1109709"/>
            <a:ext cx="12088433" cy="1053198"/>
          </a:xfrm>
        </p:spPr>
        <p:txBody>
          <a:bodyPr>
            <a:normAutofit/>
          </a:bodyPr>
          <a:lstStyle/>
          <a:p>
            <a:r>
              <a:rPr lang="it-IT" dirty="0" smtClean="0"/>
              <a:t>Cosa Succede se esageriamo?</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14467" y="2087418"/>
            <a:ext cx="11751864" cy="33894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Se dovessimo superare il valore massimo di tensione di una stringa e/o il massimo valore di corrente, l’inverter entra in una situazione di anomalia dove il costruttore palesemente disconosce eventuali danneggiamenti dovuti a negligenza di utilizzo.</a:t>
            </a:r>
          </a:p>
          <a:p>
            <a:pPr algn="just">
              <a:lnSpc>
                <a:spcPct val="150000"/>
              </a:lnSpc>
            </a:pPr>
            <a:r>
              <a:rPr lang="it-IT" sz="2100" dirty="0" smtClean="0"/>
              <a:t>Superare la tensione massima di stringa è fattibile collegando «troppi» pannelli in serie.</a:t>
            </a:r>
          </a:p>
          <a:p>
            <a:pPr algn="just">
              <a:lnSpc>
                <a:spcPct val="150000"/>
              </a:lnSpc>
            </a:pPr>
            <a:r>
              <a:rPr lang="it-IT" sz="2100" dirty="0" smtClean="0"/>
              <a:t>Superare la corrente è una azione dovuta alla superficialità di aver scelto un tipo di pannello «non idoneo al nostro inverter».</a:t>
            </a:r>
          </a:p>
          <a:p>
            <a:pPr algn="just">
              <a:lnSpc>
                <a:spcPct val="150000"/>
              </a:lnSpc>
            </a:pPr>
            <a:r>
              <a:rPr lang="it-IT" sz="2100" dirty="0" smtClean="0"/>
              <a:t>Paradossalmente mentre il primo motivo è abbastanza superato, il secondo miete vittime quotidianamente.</a:t>
            </a:r>
          </a:p>
        </p:txBody>
      </p:sp>
    </p:spTree>
    <p:extLst>
      <p:ext uri="{BB962C8B-B14F-4D97-AF65-F5344CB8AC3E}">
        <p14:creationId xmlns:p14="http://schemas.microsoft.com/office/powerpoint/2010/main" val="3131058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6) Tensione DC di avvio</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14467" y="2004291"/>
            <a:ext cx="11751864" cy="3405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E’ il valore di tensione necessario all’inverter per avere un ciclo di funzionamento ottimale, al di sotto del quale non è garantita potenza in uscita o persino la mancata conversione. Su piccoli impianti può essere un problema quando si utilizzano inverter molto sovradimensionati (esempio 2 pannelli da 570 W con tensione cadauno di 51,19 V, generano una tensione di stringa di  51,19 V * 2 = 102,38 V. Su un inverter da 1, 2 o 3 KW il problema non si pone in quanto la tensione di avvio di pochi volt (solitamente 60/70 VDC) ma su un inverter da 6 KW (con tensione di avvio di 300 V) rappresenta un serio problema.</a:t>
            </a:r>
          </a:p>
        </p:txBody>
      </p:sp>
    </p:spTree>
    <p:extLst>
      <p:ext uri="{BB962C8B-B14F-4D97-AF65-F5344CB8AC3E}">
        <p14:creationId xmlns:p14="http://schemas.microsoft.com/office/powerpoint/2010/main" val="295454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53310" y="4379485"/>
            <a:ext cx="9144000" cy="4123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324" b="2622"/>
          <a:stretch/>
        </p:blipFill>
        <p:spPr bwMode="auto">
          <a:xfrm>
            <a:off x="1468614" y="1162978"/>
            <a:ext cx="8967899" cy="5415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407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7) Fattori Ambientali e Prestazionali</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214467" y="2004290"/>
            <a:ext cx="11751864" cy="4341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Non tutti gli inverter sono idonei ad ogni luogo di installazione. Nella scelta del dispositivo si dovranno tenere in considerazione diversi fattori tra cui:</a:t>
            </a:r>
          </a:p>
          <a:p>
            <a:pPr marL="342900" indent="-342900" algn="just">
              <a:lnSpc>
                <a:spcPct val="150000"/>
              </a:lnSpc>
              <a:buFontTx/>
              <a:buChar char="-"/>
            </a:pPr>
            <a:r>
              <a:rPr lang="it-IT" sz="2100" dirty="0" smtClean="0"/>
              <a:t>Ambiente (esterno/interno/umido </a:t>
            </a:r>
            <a:r>
              <a:rPr lang="it-IT" sz="2100" dirty="0" err="1" smtClean="0"/>
              <a:t>ecc</a:t>
            </a:r>
            <a:r>
              <a:rPr lang="it-IT" sz="2100" dirty="0" smtClean="0"/>
              <a:t> </a:t>
            </a:r>
            <a:r>
              <a:rPr lang="it-IT" sz="2100" dirty="0" err="1" smtClean="0"/>
              <a:t>ecc</a:t>
            </a:r>
            <a:r>
              <a:rPr lang="it-IT" sz="2100" dirty="0" smtClean="0"/>
              <a:t>);</a:t>
            </a:r>
          </a:p>
          <a:p>
            <a:pPr marL="342900" indent="-342900" algn="just">
              <a:lnSpc>
                <a:spcPct val="150000"/>
              </a:lnSpc>
              <a:buFontTx/>
              <a:buChar char="-"/>
            </a:pPr>
            <a:r>
              <a:rPr lang="it-IT" sz="2100" dirty="0" smtClean="0"/>
              <a:t>Rumorosità (ventola Si/No) e se si quanti dB?</a:t>
            </a:r>
          </a:p>
          <a:p>
            <a:pPr marL="342900" indent="-342900" algn="just">
              <a:lnSpc>
                <a:spcPct val="150000"/>
              </a:lnSpc>
              <a:buFontTx/>
              <a:buChar char="-"/>
            </a:pPr>
            <a:r>
              <a:rPr lang="it-IT" sz="2100" dirty="0" smtClean="0"/>
              <a:t>Dimensioni minime dello spazio di installazione per consentire aerazione naturale/attivazione ventola/e;</a:t>
            </a:r>
          </a:p>
          <a:p>
            <a:pPr marL="342900" indent="-342900" algn="just">
              <a:lnSpc>
                <a:spcPct val="150000"/>
              </a:lnSpc>
              <a:buFontTx/>
              <a:buChar char="-"/>
            </a:pPr>
            <a:r>
              <a:rPr lang="it-IT" sz="2100" dirty="0" smtClean="0"/>
              <a:t>Facilità di interazione con la macchina (display ad esempio…)</a:t>
            </a:r>
          </a:p>
          <a:p>
            <a:pPr marL="342900" indent="-342900" algn="just">
              <a:lnSpc>
                <a:spcPct val="150000"/>
              </a:lnSpc>
              <a:buFontTx/>
              <a:buChar char="-"/>
            </a:pPr>
            <a:r>
              <a:rPr lang="it-IT" sz="2100" dirty="0" smtClean="0"/>
              <a:t>Altro…</a:t>
            </a:r>
          </a:p>
          <a:p>
            <a:pPr marL="342900" indent="-342900" algn="just">
              <a:lnSpc>
                <a:spcPct val="150000"/>
              </a:lnSpc>
              <a:buFontTx/>
              <a:buChar char="-"/>
            </a:pPr>
            <a:endParaRPr lang="it-IT" sz="2100" dirty="0" smtClean="0"/>
          </a:p>
        </p:txBody>
      </p:sp>
    </p:spTree>
    <p:extLst>
      <p:ext uri="{BB962C8B-B14F-4D97-AF65-F5344CB8AC3E}">
        <p14:creationId xmlns:p14="http://schemas.microsoft.com/office/powerpoint/2010/main" val="3827118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pPr algn="l"/>
            <a:r>
              <a:rPr lang="it-IT" dirty="0" smtClean="0"/>
              <a:t>8) Accessori ed Optional</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182138" y="2480458"/>
            <a:ext cx="11751864" cy="228138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Non tutti gli inverter sono accompagnati dagli accessori della serie commerciale in vendita. Alcuni di essi, non necessariamente funzionali alla  conversione possono essere acquistati come optional, ad esempio i </a:t>
            </a:r>
            <a:r>
              <a:rPr lang="it-IT" sz="2100" dirty="0" err="1" smtClean="0"/>
              <a:t>dongle</a:t>
            </a:r>
            <a:r>
              <a:rPr lang="it-IT" sz="2100" dirty="0" smtClean="0"/>
              <a:t> di connessione in </a:t>
            </a:r>
            <a:r>
              <a:rPr lang="it-IT" sz="2100" dirty="0" err="1" smtClean="0"/>
              <a:t>cloud</a:t>
            </a:r>
            <a:r>
              <a:rPr lang="it-IT" sz="2100" dirty="0" smtClean="0"/>
              <a:t>, </a:t>
            </a:r>
            <a:r>
              <a:rPr lang="it-IT" sz="2100" dirty="0" err="1" smtClean="0"/>
              <a:t>wifi</a:t>
            </a:r>
            <a:r>
              <a:rPr lang="it-IT" sz="2100" dirty="0" smtClean="0"/>
              <a:t> o cablati, o anche  4G, unitamente ad altra accessoristica messa a  disposizione a listino dal fornitore. </a:t>
            </a:r>
          </a:p>
          <a:p>
            <a:pPr algn="just">
              <a:lnSpc>
                <a:spcPct val="150000"/>
              </a:lnSpc>
            </a:pPr>
            <a:r>
              <a:rPr lang="it-IT" sz="2100" dirty="0" smtClean="0"/>
              <a:t>Questo aspetto riveste importanza più commerciale di completamento che di funzionalità basilare della macchina;</a:t>
            </a:r>
          </a:p>
        </p:txBody>
      </p:sp>
    </p:spTree>
    <p:extLst>
      <p:ext uri="{BB962C8B-B14F-4D97-AF65-F5344CB8AC3E}">
        <p14:creationId xmlns:p14="http://schemas.microsoft.com/office/powerpoint/2010/main" val="1939303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pic>
        <p:nvPicPr>
          <p:cNvPr id="3" name="Immagine 2"/>
          <p:cNvPicPr>
            <a:picLocks noChangeAspect="1"/>
          </p:cNvPicPr>
          <p:nvPr/>
        </p:nvPicPr>
        <p:blipFill>
          <a:blip r:embed="rId3"/>
          <a:stretch>
            <a:fillRect/>
          </a:stretch>
        </p:blipFill>
        <p:spPr>
          <a:xfrm>
            <a:off x="8469746" y="5538014"/>
            <a:ext cx="3646397" cy="1271350"/>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7563483" y="5564294"/>
            <a:ext cx="630422" cy="987651"/>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1934003" cy="1053198"/>
          </a:xfrm>
        </p:spPr>
        <p:txBody>
          <a:bodyPr>
            <a:normAutofit/>
          </a:bodyPr>
          <a:lstStyle/>
          <a:p>
            <a:r>
              <a:rPr lang="it-IT" dirty="0" smtClean="0"/>
              <a:t>DATA SHEET</a:t>
            </a:r>
            <a:endParaRPr lang="it-IT" dirty="0"/>
          </a:p>
        </p:txBody>
      </p:sp>
      <p:sp>
        <p:nvSpPr>
          <p:cNvPr id="12" name="Ovale 11"/>
          <p:cNvSpPr/>
          <p:nvPr/>
        </p:nvSpPr>
        <p:spPr>
          <a:xfrm>
            <a:off x="9781310" y="5564294"/>
            <a:ext cx="674254" cy="666260"/>
          </a:xfrm>
          <a:prstGeom prst="ellipse">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3" name="Titolo 1"/>
          <p:cNvSpPr txBox="1">
            <a:spLocks/>
          </p:cNvSpPr>
          <p:nvPr/>
        </p:nvSpPr>
        <p:spPr>
          <a:xfrm>
            <a:off x="182138" y="2480458"/>
            <a:ext cx="11751864" cy="228138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Anche per gli inverter, così com</a:t>
            </a:r>
            <a:r>
              <a:rPr lang="it-IT" sz="2100" dirty="0" smtClean="0"/>
              <a:t>e per i pannelli fotovoltaici, ogni costruttore tabella i parametri funzionali e prestazionali dei propri prodotti rendendoli fruibili all’utenza.</a:t>
            </a:r>
          </a:p>
          <a:p>
            <a:pPr algn="just">
              <a:lnSpc>
                <a:spcPct val="150000"/>
              </a:lnSpc>
            </a:pPr>
            <a:r>
              <a:rPr lang="it-IT" sz="2100" dirty="0" smtClean="0"/>
              <a:t>All’interno del data </a:t>
            </a:r>
            <a:r>
              <a:rPr lang="it-IT" sz="2100" dirty="0" err="1" smtClean="0"/>
              <a:t>sheet</a:t>
            </a:r>
            <a:r>
              <a:rPr lang="it-IT" sz="2100" dirty="0" smtClean="0"/>
              <a:t> troveremo tutte le informazioni viste finora e tante altre info più o meno interessanti al nostro scopo.</a:t>
            </a:r>
          </a:p>
          <a:p>
            <a:pPr algn="just">
              <a:lnSpc>
                <a:spcPct val="150000"/>
              </a:lnSpc>
            </a:pPr>
            <a:r>
              <a:rPr lang="it-IT" sz="2100" dirty="0" smtClean="0"/>
              <a:t>Quanto più una scheda tecnica è leggibile e chiara tanto maggiore sarà la facilità e la dimestichezza nell’utilizzare quel prodotto quantomeno in ambito di dimensionamento.</a:t>
            </a:r>
          </a:p>
          <a:p>
            <a:pPr algn="just">
              <a:lnSpc>
                <a:spcPct val="150000"/>
              </a:lnSpc>
            </a:pPr>
            <a:r>
              <a:rPr lang="it-IT" sz="2100" dirty="0" smtClean="0"/>
              <a:t>Guardiamo e commentiamo insieme una scheda tecnica di un inverter o di una famiglia di inverter </a:t>
            </a:r>
            <a:endParaRPr lang="it-IT" sz="2100" dirty="0" smtClean="0"/>
          </a:p>
        </p:txBody>
      </p:sp>
      <p:pic>
        <p:nvPicPr>
          <p:cNvPr id="11" name="Picture 4" descr="Clic: 1.504 foto e immagini stock esenti da diritti d'autore |Shutterstock">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936" y="5189115"/>
            <a:ext cx="1987423" cy="12255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lic: 1.504 foto e immagini stock esenti da diritti d'autore |Shutterstock">
            <a:hlinkClick r:id="rId7"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200" y="5189115"/>
            <a:ext cx="1987423" cy="122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81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41" y="294934"/>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pic>
        <p:nvPicPr>
          <p:cNvPr id="3" name="Immagine 2"/>
          <p:cNvPicPr>
            <a:picLocks noChangeAspect="1"/>
          </p:cNvPicPr>
          <p:nvPr/>
        </p:nvPicPr>
        <p:blipFill>
          <a:blip r:embed="rId3"/>
          <a:stretch>
            <a:fillRect/>
          </a:stretch>
        </p:blipFill>
        <p:spPr>
          <a:xfrm>
            <a:off x="2940933" y="4812011"/>
            <a:ext cx="5734526" cy="2019404"/>
          </a:xfrm>
          <a:prstGeom prst="rect">
            <a:avLst/>
          </a:prstGeom>
        </p:spPr>
      </p:pic>
      <p:pic>
        <p:nvPicPr>
          <p:cNvPr id="9" name="Picture 2" descr="Cartoon dell uomo alla ricerca con lente di ingrandimento o la lente  Immagine e Vettoriale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77"/>
          <a:stretch/>
        </p:blipFill>
        <p:spPr bwMode="auto">
          <a:xfrm>
            <a:off x="1623648" y="5364982"/>
            <a:ext cx="925537" cy="1449993"/>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ctrTitle"/>
          </p:nvPr>
        </p:nvSpPr>
        <p:spPr>
          <a:xfrm>
            <a:off x="-1" y="1109709"/>
            <a:ext cx="12116143" cy="1053198"/>
          </a:xfrm>
        </p:spPr>
        <p:txBody>
          <a:bodyPr>
            <a:normAutofit/>
          </a:bodyPr>
          <a:lstStyle/>
          <a:p>
            <a:r>
              <a:rPr lang="it-IT" dirty="0" smtClean="0"/>
              <a:t>Protezioni</a:t>
            </a:r>
            <a:endParaRPr lang="it-IT" dirty="0"/>
          </a:p>
        </p:txBody>
      </p:sp>
      <p:sp>
        <p:nvSpPr>
          <p:cNvPr id="13" name="Titolo 1"/>
          <p:cNvSpPr txBox="1">
            <a:spLocks/>
          </p:cNvSpPr>
          <p:nvPr/>
        </p:nvSpPr>
        <p:spPr>
          <a:xfrm>
            <a:off x="182138" y="1707573"/>
            <a:ext cx="11751864" cy="345282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it-IT" sz="2100" dirty="0" smtClean="0"/>
              <a:t>Tutti gli impianti fotovoltaici devono prevedere delle protezioni sul lato DC (corrente continua) e sul lato AC (alternata o lato rete). Queste protezioni servono a:</a:t>
            </a:r>
          </a:p>
          <a:p>
            <a:pPr marL="457200" indent="-457200" algn="just">
              <a:lnSpc>
                <a:spcPct val="150000"/>
              </a:lnSpc>
              <a:buAutoNum type="arabicParenR"/>
            </a:pPr>
            <a:r>
              <a:rPr lang="it-IT" sz="2100" dirty="0" smtClean="0"/>
              <a:t>Proteggere da malfunzionamenti (interni all’impianto o provenienti dall’esterno esempio fulminazione da evento atmosferico);</a:t>
            </a:r>
          </a:p>
          <a:p>
            <a:pPr marL="457200" indent="-457200" algn="just">
              <a:lnSpc>
                <a:spcPct val="150000"/>
              </a:lnSpc>
              <a:buAutoNum type="arabicParenR"/>
            </a:pPr>
            <a:r>
              <a:rPr lang="it-IT" sz="2100" dirty="0" smtClean="0"/>
              <a:t>Sezionare in sicurezza la parte di impianto per manutenzioni;</a:t>
            </a:r>
          </a:p>
          <a:p>
            <a:pPr algn="just">
              <a:lnSpc>
                <a:spcPct val="150000"/>
              </a:lnSpc>
            </a:pPr>
            <a:r>
              <a:rPr lang="it-IT" sz="2100" dirty="0" smtClean="0"/>
              <a:t>Solitamente gli installatori utilizzano quadri specifici, </a:t>
            </a:r>
            <a:r>
              <a:rPr lang="it-IT" sz="2100" dirty="0" err="1" smtClean="0"/>
              <a:t>pre</a:t>
            </a:r>
            <a:r>
              <a:rPr lang="it-IT" sz="2100" dirty="0" smtClean="0"/>
              <a:t> cablati e certificati su norme altrettanto specifiche sia per la parte DC che per la parte AC. </a:t>
            </a:r>
          </a:p>
          <a:p>
            <a:pPr algn="just">
              <a:lnSpc>
                <a:spcPct val="150000"/>
              </a:lnSpc>
            </a:pPr>
            <a:r>
              <a:rPr lang="it-IT" sz="2100" dirty="0" smtClean="0"/>
              <a:t>Le norme di settore (e di conseguenza i gestori di rete) impongono una normativa più restrittiva man mano che la potenza nominale dell’impianto sale.</a:t>
            </a:r>
          </a:p>
          <a:p>
            <a:pPr algn="just">
              <a:lnSpc>
                <a:spcPct val="150000"/>
              </a:lnSpc>
            </a:pPr>
            <a:r>
              <a:rPr lang="it-IT" sz="2100" dirty="0" smtClean="0"/>
              <a:t>Tutti gli aspetti sulle protezioni DC ed AC sono certificati ed asseverati dai tecnici nella documentazione prodotta ai gestori di rete che la visionano ed approvano se corretta, bloccando e chiedendo integrazioni qualora fosse carente o non completa.</a:t>
            </a:r>
            <a:endParaRPr lang="it-IT" sz="2100" dirty="0"/>
          </a:p>
          <a:p>
            <a:pPr algn="just">
              <a:lnSpc>
                <a:spcPct val="150000"/>
              </a:lnSpc>
            </a:pPr>
            <a:r>
              <a:rPr lang="it-IT" sz="2100" dirty="0" smtClean="0"/>
              <a:t>La mancata protezione degli impianti è un reato penale che può avere conseguenze anche gravi per i progettisti, gli installatori ed i clienti finali (per responsabilità congiunta)</a:t>
            </a:r>
            <a:endParaRPr lang="it-IT" sz="2100" dirty="0" smtClean="0"/>
          </a:p>
        </p:txBody>
      </p:sp>
      <p:sp>
        <p:nvSpPr>
          <p:cNvPr id="4" name="Freccia a destra con strisce 3"/>
          <p:cNvSpPr/>
          <p:nvPr/>
        </p:nvSpPr>
        <p:spPr>
          <a:xfrm rot="16200000">
            <a:off x="4442532" y="5686986"/>
            <a:ext cx="847324" cy="394742"/>
          </a:xfrm>
          <a:prstGeom prst="stripedRightArrow">
            <a:avLst>
              <a:gd name="adj1" fmla="val 26332"/>
              <a:gd name="adj2" fmla="val 91472"/>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con strisce 13"/>
          <p:cNvSpPr/>
          <p:nvPr/>
        </p:nvSpPr>
        <p:spPr>
          <a:xfrm rot="16200000">
            <a:off x="5655793" y="5686986"/>
            <a:ext cx="847324" cy="394742"/>
          </a:xfrm>
          <a:prstGeom prst="stripedRightArrow">
            <a:avLst>
              <a:gd name="adj1" fmla="val 26332"/>
              <a:gd name="adj2" fmla="val 91472"/>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con strisce 14"/>
          <p:cNvSpPr/>
          <p:nvPr/>
        </p:nvSpPr>
        <p:spPr>
          <a:xfrm rot="16200000">
            <a:off x="7450763" y="5686986"/>
            <a:ext cx="847324" cy="394742"/>
          </a:xfrm>
          <a:prstGeom prst="stripedRightArrow">
            <a:avLst>
              <a:gd name="adj1" fmla="val 26332"/>
              <a:gd name="adj2" fmla="val 91472"/>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0069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528" y="287627"/>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623648" y="7415569"/>
            <a:ext cx="6053406" cy="24510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8" name="Titolo 1"/>
          <p:cNvSpPr txBox="1">
            <a:spLocks/>
          </p:cNvSpPr>
          <p:nvPr/>
        </p:nvSpPr>
        <p:spPr>
          <a:xfrm>
            <a:off x="214467" y="5821713"/>
            <a:ext cx="11751864" cy="8176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7" name="Titolo 1"/>
          <p:cNvSpPr txBox="1">
            <a:spLocks/>
          </p:cNvSpPr>
          <p:nvPr/>
        </p:nvSpPr>
        <p:spPr>
          <a:xfrm>
            <a:off x="243513" y="5367705"/>
            <a:ext cx="11576017" cy="71115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it-IT" sz="2000" dirty="0"/>
          </a:p>
        </p:txBody>
      </p:sp>
      <p:sp>
        <p:nvSpPr>
          <p:cNvPr id="12" name="Titolo 1"/>
          <p:cNvSpPr txBox="1">
            <a:spLocks/>
          </p:cNvSpPr>
          <p:nvPr/>
        </p:nvSpPr>
        <p:spPr>
          <a:xfrm>
            <a:off x="243513" y="1426808"/>
            <a:ext cx="11796708" cy="29419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it-IT" sz="1700" b="1" i="1" dirty="0" smtClean="0"/>
              <a:t>Nella speranza di essere stato utile nella trattazione di un argomento non semplice, rimango a disposizione per qualsiasi dubbio o integrazione. Il panorama del fotovoltaico è una corsa che spesso non lascia tempo di capire neanche agli operatori del settore, o quantomeno non lascia tempo di sperimentare le numerose tecnologie messe a disposizione dal mercato mondiale.</a:t>
            </a:r>
          </a:p>
          <a:p>
            <a:pPr algn="l">
              <a:lnSpc>
                <a:spcPct val="150000"/>
              </a:lnSpc>
            </a:pPr>
            <a:r>
              <a:rPr lang="it-IT" sz="1700" b="1" i="1" dirty="0" smtClean="0"/>
              <a:t>E’ sicuramente una tecnologia che annovera molti player, giorno dopo giorno, mi permetto di suggerire una chiave di lettura basata sulla qualità del prodotto e sul rispetto delle norme di settore, sempre più stringenti poiché basate su aspetti funzionali di sicurezza dell’utenza e delle reti dei gestori a cui gli impianti sono connessi.</a:t>
            </a:r>
          </a:p>
          <a:p>
            <a:pPr algn="l">
              <a:lnSpc>
                <a:spcPct val="150000"/>
              </a:lnSpc>
            </a:pPr>
            <a:r>
              <a:rPr lang="it-IT" sz="1700" b="1" i="1" dirty="0" smtClean="0"/>
              <a:t>Ricordiamo sempre che dimensionare, progettare e realizzare un impianto fotovoltaico richiede esperienza e competenze, che vanno asseverate da tecnici e progettisti.</a:t>
            </a:r>
            <a:endParaRPr lang="it-IT" sz="1700" b="1" i="1" dirty="0" smtClean="0"/>
          </a:p>
        </p:txBody>
      </p:sp>
      <p:sp>
        <p:nvSpPr>
          <p:cNvPr id="13" name="Titolo 1"/>
          <p:cNvSpPr txBox="1">
            <a:spLocks/>
          </p:cNvSpPr>
          <p:nvPr/>
        </p:nvSpPr>
        <p:spPr>
          <a:xfrm>
            <a:off x="192045" y="4234090"/>
            <a:ext cx="11796708" cy="57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it-IT" sz="1800" b="1" i="1" dirty="0" smtClean="0"/>
              <a:t>A nome mio e di Life365, che ringrazio per avermi dato questa possibilità di collaborazione</a:t>
            </a:r>
          </a:p>
        </p:txBody>
      </p:sp>
      <p:pic>
        <p:nvPicPr>
          <p:cNvPr id="2050" name="Picture 2" descr="DISEGNI Pittogrammi 18, disegni per bambini da stampare e colorare, by  Colora tutto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741" y="4832531"/>
            <a:ext cx="1806864" cy="1806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zie, grazie, grazie - Croce Rossa Italiana"/>
          <p:cNvPicPr>
            <a:picLocks noChangeAspect="1" noChangeArrowheads="1"/>
          </p:cNvPicPr>
          <p:nvPr/>
        </p:nvPicPr>
        <p:blipFill rotWithShape="1">
          <a:blip r:embed="rId4">
            <a:extLst>
              <a:ext uri="{28A0092B-C50C-407E-A947-70E740481C1C}">
                <a14:useLocalDpi xmlns:a14="http://schemas.microsoft.com/office/drawing/2010/main" val="0"/>
              </a:ext>
            </a:extLst>
          </a:blip>
          <a:srcRect l="15003" t="25939" r="20068" b="18072"/>
          <a:stretch/>
        </p:blipFill>
        <p:spPr bwMode="auto">
          <a:xfrm>
            <a:off x="6344128" y="5088458"/>
            <a:ext cx="2296219" cy="143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0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7"/>
          <p:cNvSpPr txBox="1">
            <a:spLocks noChangeArrowheads="1"/>
          </p:cNvSpPr>
          <p:nvPr/>
        </p:nvSpPr>
        <p:spPr bwMode="auto">
          <a:xfrm>
            <a:off x="5098373" y="1188374"/>
            <a:ext cx="6716604" cy="3647152"/>
          </a:xfrm>
          <a:prstGeom prst="rect">
            <a:avLst/>
          </a:prstGeom>
          <a:noFill/>
          <a:ln w="9525">
            <a:noFill/>
            <a:miter lim="800000"/>
            <a:headEnd/>
            <a:tailEnd/>
          </a:ln>
        </p:spPr>
        <p:txBody>
          <a:bodyPr wrap="square">
            <a:spAutoFit/>
          </a:bodyPr>
          <a:lstStyle/>
          <a:p>
            <a:pPr algn="ctr"/>
            <a:r>
              <a:rPr lang="it-IT" sz="2100" i="1" dirty="0"/>
              <a:t>Le radiazioni emesse dal sole sotto forma di luce e calore possono </a:t>
            </a:r>
            <a:r>
              <a:rPr lang="it-IT" sz="2100" i="1" dirty="0" smtClean="0"/>
              <a:t>essere così utilizzate:</a:t>
            </a:r>
            <a:endParaRPr lang="it-IT" sz="2100" i="1" dirty="0"/>
          </a:p>
          <a:p>
            <a:pPr algn="ctr"/>
            <a:endParaRPr lang="it-IT" sz="2100" i="1" dirty="0"/>
          </a:p>
          <a:p>
            <a:pPr algn="ctr"/>
            <a:r>
              <a:rPr lang="it-IT" sz="2100" i="1" dirty="0"/>
              <a:t>- </a:t>
            </a:r>
            <a:r>
              <a:rPr lang="it-IT" sz="2100" b="1" i="1" dirty="0">
                <a:solidFill>
                  <a:srgbClr val="92D050"/>
                </a:solidFill>
              </a:rPr>
              <a:t>La luce</a:t>
            </a:r>
            <a:r>
              <a:rPr lang="it-IT" sz="2100" i="1" dirty="0">
                <a:solidFill>
                  <a:srgbClr val="92D050"/>
                </a:solidFill>
              </a:rPr>
              <a:t> </a:t>
            </a:r>
            <a:r>
              <a:rPr lang="it-IT" sz="2100" i="1" dirty="0"/>
              <a:t>può essere trasformata direttamente in elettricità per mezzo di </a:t>
            </a:r>
            <a:r>
              <a:rPr lang="it-IT" sz="2100" b="1" i="1" dirty="0">
                <a:solidFill>
                  <a:srgbClr val="92D050"/>
                </a:solidFill>
              </a:rPr>
              <a:t>pannelli fotovoltaici</a:t>
            </a:r>
            <a:r>
              <a:rPr lang="it-IT" sz="2100" i="1" dirty="0">
                <a:solidFill>
                  <a:srgbClr val="92D050"/>
                </a:solidFill>
              </a:rPr>
              <a:t> </a:t>
            </a:r>
            <a:r>
              <a:rPr lang="it-IT" sz="2100" i="1" dirty="0"/>
              <a:t>sfruttando le proprietà di materiali semiconduttori come il </a:t>
            </a:r>
            <a:r>
              <a:rPr lang="it-IT" sz="2100" i="1" dirty="0" smtClean="0"/>
              <a:t>silicio</a:t>
            </a:r>
            <a:endParaRPr lang="it-IT" sz="2100" i="1" dirty="0"/>
          </a:p>
          <a:p>
            <a:pPr algn="ctr"/>
            <a:endParaRPr lang="it-IT" sz="2100" i="1" dirty="0"/>
          </a:p>
          <a:p>
            <a:pPr algn="ctr"/>
            <a:r>
              <a:rPr lang="it-IT" sz="2100" b="1" i="1" dirty="0">
                <a:solidFill>
                  <a:srgbClr val="92D050"/>
                </a:solidFill>
              </a:rPr>
              <a:t>- Il calore</a:t>
            </a:r>
            <a:r>
              <a:rPr lang="it-IT" sz="2100" i="1" dirty="0">
                <a:solidFill>
                  <a:srgbClr val="92D050"/>
                </a:solidFill>
              </a:rPr>
              <a:t> </a:t>
            </a:r>
            <a:r>
              <a:rPr lang="it-IT" sz="2100" i="1" dirty="0"/>
              <a:t>può essere utilizzato per il riscaldamento dell’ acqua per mezzo di </a:t>
            </a:r>
            <a:r>
              <a:rPr lang="it-IT" sz="2100" b="1" i="1" dirty="0">
                <a:solidFill>
                  <a:srgbClr val="92D050"/>
                </a:solidFill>
              </a:rPr>
              <a:t>pannelli </a:t>
            </a:r>
            <a:r>
              <a:rPr lang="it-IT" sz="2100" b="1" i="1" dirty="0" smtClean="0">
                <a:solidFill>
                  <a:srgbClr val="92D050"/>
                </a:solidFill>
              </a:rPr>
              <a:t>solari</a:t>
            </a:r>
            <a:r>
              <a:rPr lang="it-IT" sz="2100" i="1" dirty="0" smtClean="0"/>
              <a:t>, sfruttando diverse tecnologie che si fondano basilarmente sulla captazione e trattenimento del calore</a:t>
            </a:r>
            <a:endParaRPr lang="it-IT" sz="2100" i="1" dirty="0"/>
          </a:p>
        </p:txBody>
      </p:sp>
      <p:pic>
        <p:nvPicPr>
          <p:cNvPr id="7173" name="Picture 39" descr="spina"/>
          <p:cNvPicPr>
            <a:picLocks noChangeAspect="1" noChangeArrowheads="1"/>
          </p:cNvPicPr>
          <p:nvPr/>
        </p:nvPicPr>
        <p:blipFill>
          <a:blip r:embed="rId3"/>
          <a:srcRect/>
          <a:stretch>
            <a:fillRect/>
          </a:stretch>
        </p:blipFill>
        <p:spPr bwMode="auto">
          <a:xfrm>
            <a:off x="3259138" y="4456113"/>
            <a:ext cx="2336800" cy="1968500"/>
          </a:xfrm>
          <a:prstGeom prst="rect">
            <a:avLst/>
          </a:prstGeom>
          <a:noFill/>
          <a:ln w="9525">
            <a:noFill/>
            <a:miter lim="800000"/>
            <a:headEnd/>
            <a:tailEnd/>
          </a:ln>
        </p:spPr>
      </p:pic>
      <p:sp>
        <p:nvSpPr>
          <p:cNvPr id="7174" name="Text Box 15"/>
          <p:cNvSpPr txBox="1">
            <a:spLocks noChangeArrowheads="1"/>
          </p:cNvSpPr>
          <p:nvPr/>
        </p:nvSpPr>
        <p:spPr bwMode="auto">
          <a:xfrm>
            <a:off x="5524500" y="5214938"/>
            <a:ext cx="6211780" cy="1061829"/>
          </a:xfrm>
          <a:prstGeom prst="rect">
            <a:avLst/>
          </a:prstGeom>
          <a:solidFill>
            <a:srgbClr val="92D050"/>
          </a:solidFill>
          <a:ln w="9525">
            <a:noFill/>
            <a:miter lim="800000"/>
            <a:headEnd/>
            <a:tailEnd/>
          </a:ln>
        </p:spPr>
        <p:txBody>
          <a:bodyPr wrap="square">
            <a:spAutoFit/>
          </a:bodyPr>
          <a:lstStyle/>
          <a:p>
            <a:pPr algn="ctr"/>
            <a:r>
              <a:rPr lang="it-IT" sz="2100" i="1" dirty="0"/>
              <a:t>La parte di energia solare che riesce a raggiungere la terra in un’ora equivale al consumo energetico di tutto il mondo di un anno.</a:t>
            </a:r>
          </a:p>
        </p:txBody>
      </p:sp>
      <p:sp>
        <p:nvSpPr>
          <p:cNvPr id="7175" name="AutoShape 5"/>
          <p:cNvSpPr>
            <a:spLocks noChangeArrowheads="1"/>
          </p:cNvSpPr>
          <p:nvPr/>
        </p:nvSpPr>
        <p:spPr bwMode="auto">
          <a:xfrm>
            <a:off x="3435351" y="2727325"/>
            <a:ext cx="936625" cy="647700"/>
          </a:xfrm>
          <a:prstGeom prst="downArrow">
            <a:avLst>
              <a:gd name="adj1" fmla="val 50000"/>
              <a:gd name="adj2" fmla="val 25000"/>
            </a:avLst>
          </a:prstGeom>
          <a:solidFill>
            <a:srgbClr val="92D050"/>
          </a:solidFill>
          <a:ln w="9525">
            <a:noFill/>
            <a:miter lim="800000"/>
            <a:headEnd/>
            <a:tailEnd/>
          </a:ln>
        </p:spPr>
        <p:txBody>
          <a:bodyPr wrap="none" anchor="ctr"/>
          <a:lstStyle/>
          <a:p>
            <a:endParaRPr lang="it-CH"/>
          </a:p>
        </p:txBody>
      </p:sp>
      <p:sp>
        <p:nvSpPr>
          <p:cNvPr id="7176" name="AutoShape 12"/>
          <p:cNvSpPr>
            <a:spLocks noChangeArrowheads="1"/>
          </p:cNvSpPr>
          <p:nvPr/>
        </p:nvSpPr>
        <p:spPr bwMode="auto">
          <a:xfrm>
            <a:off x="1851026" y="3087688"/>
            <a:ext cx="936625" cy="647700"/>
          </a:xfrm>
          <a:prstGeom prst="downArrow">
            <a:avLst>
              <a:gd name="adj1" fmla="val 50000"/>
              <a:gd name="adj2" fmla="val 25000"/>
            </a:avLst>
          </a:prstGeom>
          <a:solidFill>
            <a:srgbClr val="92D050"/>
          </a:solidFill>
          <a:ln w="9525">
            <a:noFill/>
            <a:miter lim="800000"/>
            <a:headEnd/>
            <a:tailEnd/>
          </a:ln>
        </p:spPr>
        <p:txBody>
          <a:bodyPr wrap="none" anchor="ctr"/>
          <a:lstStyle/>
          <a:p>
            <a:endParaRPr lang="it-CH"/>
          </a:p>
        </p:txBody>
      </p:sp>
      <p:pic>
        <p:nvPicPr>
          <p:cNvPr id="7177" name="Picture 32" descr="sole copia"/>
          <p:cNvPicPr>
            <a:picLocks noChangeAspect="1" noChangeArrowheads="1"/>
          </p:cNvPicPr>
          <p:nvPr/>
        </p:nvPicPr>
        <p:blipFill>
          <a:blip r:embed="rId4"/>
          <a:srcRect/>
          <a:stretch>
            <a:fillRect/>
          </a:stretch>
        </p:blipFill>
        <p:spPr bwMode="auto">
          <a:xfrm>
            <a:off x="1340528" y="428143"/>
            <a:ext cx="2310722" cy="2337282"/>
          </a:xfrm>
          <a:prstGeom prst="rect">
            <a:avLst/>
          </a:prstGeom>
          <a:noFill/>
          <a:ln w="9525">
            <a:noFill/>
            <a:miter lim="800000"/>
            <a:headEnd/>
            <a:tailEnd/>
          </a:ln>
        </p:spPr>
      </p:pic>
      <p:pic>
        <p:nvPicPr>
          <p:cNvPr id="7178" name="Picture 37" descr="3"/>
          <p:cNvPicPr>
            <a:picLocks noChangeAspect="1" noChangeArrowheads="1"/>
          </p:cNvPicPr>
          <p:nvPr/>
        </p:nvPicPr>
        <p:blipFill>
          <a:blip r:embed="rId5"/>
          <a:srcRect/>
          <a:stretch>
            <a:fillRect/>
          </a:stretch>
        </p:blipFill>
        <p:spPr bwMode="auto">
          <a:xfrm>
            <a:off x="1778000" y="3808414"/>
            <a:ext cx="1225550" cy="2530475"/>
          </a:xfrm>
          <a:prstGeom prst="rect">
            <a:avLst/>
          </a:prstGeom>
          <a:noFill/>
          <a:ln w="9525">
            <a:noFill/>
            <a:miter lim="800000"/>
            <a:headEnd/>
            <a:tailEnd/>
          </a:ln>
        </p:spPr>
      </p:pic>
      <p:pic>
        <p:nvPicPr>
          <p:cNvPr id="7179" name="Picture 38" descr="3"/>
          <p:cNvPicPr>
            <a:picLocks noChangeAspect="1" noChangeArrowheads="1"/>
          </p:cNvPicPr>
          <p:nvPr/>
        </p:nvPicPr>
        <p:blipFill>
          <a:blip r:embed="rId5"/>
          <a:srcRect/>
          <a:stretch>
            <a:fillRect/>
          </a:stretch>
        </p:blipFill>
        <p:spPr bwMode="auto">
          <a:xfrm>
            <a:off x="3148014" y="3376613"/>
            <a:ext cx="1470025" cy="3033712"/>
          </a:xfrm>
          <a:prstGeom prst="rect">
            <a:avLst/>
          </a:prstGeom>
          <a:noFill/>
          <a:ln w="9525">
            <a:noFill/>
            <a:miter lim="800000"/>
            <a:headEnd/>
            <a:tailEnd/>
          </a:ln>
        </p:spPr>
      </p:pic>
      <p:pic>
        <p:nvPicPr>
          <p:cNvPr id="12" name="Picture 2" descr="B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È compito dell'Avvocato o del CTP? - Psicologia Giuridica di Marco Pingitore"/>
          <p:cNvPicPr>
            <a:picLocks noChangeAspect="1" noChangeArrowheads="1"/>
          </p:cNvPicPr>
          <p:nvPr/>
        </p:nvPicPr>
        <p:blipFill rotWithShape="1">
          <a:blip r:embed="rId7">
            <a:extLst>
              <a:ext uri="{28A0092B-C50C-407E-A947-70E740481C1C}">
                <a14:useLocalDpi xmlns:a14="http://schemas.microsoft.com/office/drawing/2010/main" val="0"/>
              </a:ext>
            </a:extLst>
          </a:blip>
          <a:srcRect l="32837" r="33070"/>
          <a:stretch/>
        </p:blipFill>
        <p:spPr bwMode="auto">
          <a:xfrm>
            <a:off x="419717" y="4590775"/>
            <a:ext cx="969818" cy="16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24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9"/>
          <p:cNvSpPr txBox="1">
            <a:spLocks noChangeArrowheads="1"/>
          </p:cNvSpPr>
          <p:nvPr/>
        </p:nvSpPr>
        <p:spPr bwMode="auto">
          <a:xfrm>
            <a:off x="1989139" y="4797425"/>
            <a:ext cx="892175" cy="369888"/>
          </a:xfrm>
          <a:prstGeom prst="rect">
            <a:avLst/>
          </a:prstGeom>
          <a:noFill/>
          <a:ln w="9525">
            <a:noFill/>
            <a:miter lim="800000"/>
            <a:headEnd/>
            <a:tailEnd/>
          </a:ln>
        </p:spPr>
        <p:txBody>
          <a:bodyPr>
            <a:spAutoFit/>
          </a:bodyPr>
          <a:lstStyle/>
          <a:p>
            <a:r>
              <a:rPr lang="it-IT" b="1" dirty="0">
                <a:solidFill>
                  <a:srgbClr val="92D050"/>
                </a:solidFill>
              </a:rPr>
              <a:t>Cella</a:t>
            </a:r>
          </a:p>
        </p:txBody>
      </p:sp>
      <p:sp>
        <p:nvSpPr>
          <p:cNvPr id="8197" name="Text Box 10"/>
          <p:cNvSpPr txBox="1">
            <a:spLocks noChangeArrowheads="1"/>
          </p:cNvSpPr>
          <p:nvPr/>
        </p:nvSpPr>
        <p:spPr bwMode="auto">
          <a:xfrm>
            <a:off x="3238501" y="4906963"/>
            <a:ext cx="1366271" cy="923330"/>
          </a:xfrm>
          <a:prstGeom prst="rect">
            <a:avLst/>
          </a:prstGeom>
          <a:noFill/>
          <a:ln w="9525">
            <a:noFill/>
            <a:miter lim="800000"/>
            <a:headEnd/>
            <a:tailEnd/>
          </a:ln>
        </p:spPr>
        <p:txBody>
          <a:bodyPr wrap="none">
            <a:spAutoFit/>
          </a:bodyPr>
          <a:lstStyle/>
          <a:p>
            <a:r>
              <a:rPr lang="it-IT" b="1">
                <a:solidFill>
                  <a:srgbClr val="92D050"/>
                </a:solidFill>
              </a:rPr>
              <a:t>Modulo</a:t>
            </a:r>
          </a:p>
          <a:p>
            <a:r>
              <a:rPr lang="it-IT"/>
              <a:t>Diverse celle</a:t>
            </a:r>
          </a:p>
          <a:p>
            <a:r>
              <a:rPr lang="it-IT"/>
              <a:t>assemblate</a:t>
            </a:r>
          </a:p>
        </p:txBody>
      </p:sp>
      <p:sp>
        <p:nvSpPr>
          <p:cNvPr id="8198" name="Text Box 13"/>
          <p:cNvSpPr txBox="1">
            <a:spLocks noChangeArrowheads="1"/>
          </p:cNvSpPr>
          <p:nvPr/>
        </p:nvSpPr>
        <p:spPr bwMode="auto">
          <a:xfrm>
            <a:off x="5024438" y="5508625"/>
            <a:ext cx="1728358" cy="923330"/>
          </a:xfrm>
          <a:prstGeom prst="rect">
            <a:avLst/>
          </a:prstGeom>
          <a:noFill/>
          <a:ln w="9525">
            <a:noFill/>
            <a:miter lim="800000"/>
            <a:headEnd/>
            <a:tailEnd/>
          </a:ln>
        </p:spPr>
        <p:txBody>
          <a:bodyPr wrap="none">
            <a:spAutoFit/>
          </a:bodyPr>
          <a:lstStyle/>
          <a:p>
            <a:r>
              <a:rPr lang="it-IT" b="1" dirty="0">
                <a:solidFill>
                  <a:srgbClr val="92D050"/>
                </a:solidFill>
              </a:rPr>
              <a:t>Stringa</a:t>
            </a:r>
          </a:p>
          <a:p>
            <a:r>
              <a:rPr lang="it-IT" dirty="0"/>
              <a:t>Diversi moduli</a:t>
            </a:r>
          </a:p>
          <a:p>
            <a:r>
              <a:rPr lang="it-IT" dirty="0"/>
              <a:t>Collegati in serie</a:t>
            </a:r>
          </a:p>
        </p:txBody>
      </p:sp>
      <p:sp>
        <p:nvSpPr>
          <p:cNvPr id="8199" name="Text Box 7"/>
          <p:cNvSpPr txBox="1">
            <a:spLocks noChangeArrowheads="1"/>
          </p:cNvSpPr>
          <p:nvPr/>
        </p:nvSpPr>
        <p:spPr bwMode="auto">
          <a:xfrm>
            <a:off x="1887538" y="2478089"/>
            <a:ext cx="8556625" cy="415498"/>
          </a:xfrm>
          <a:prstGeom prst="rect">
            <a:avLst/>
          </a:prstGeom>
          <a:noFill/>
          <a:ln w="9525">
            <a:noFill/>
            <a:miter lim="800000"/>
            <a:headEnd/>
            <a:tailEnd/>
          </a:ln>
        </p:spPr>
        <p:txBody>
          <a:bodyPr wrap="square">
            <a:spAutoFit/>
          </a:bodyPr>
          <a:lstStyle/>
          <a:p>
            <a:pPr algn="ctr"/>
            <a:r>
              <a:rPr lang="it-IT" sz="2100" i="1" dirty="0"/>
              <a:t>Il componente base di un modulo fotovoltaico è la cella </a:t>
            </a:r>
          </a:p>
        </p:txBody>
      </p:sp>
      <p:pic>
        <p:nvPicPr>
          <p:cNvPr id="8200" name="Picture 62" descr="Cella"/>
          <p:cNvPicPr>
            <a:picLocks noChangeAspect="1" noChangeArrowheads="1"/>
          </p:cNvPicPr>
          <p:nvPr/>
        </p:nvPicPr>
        <p:blipFill>
          <a:blip r:embed="rId3"/>
          <a:srcRect/>
          <a:stretch>
            <a:fillRect/>
          </a:stretch>
        </p:blipFill>
        <p:spPr bwMode="auto">
          <a:xfrm>
            <a:off x="2078039" y="4214813"/>
            <a:ext cx="511175" cy="488950"/>
          </a:xfrm>
          <a:prstGeom prst="rect">
            <a:avLst/>
          </a:prstGeom>
          <a:noFill/>
          <a:ln w="9525">
            <a:noFill/>
            <a:miter lim="800000"/>
            <a:headEnd/>
            <a:tailEnd/>
          </a:ln>
        </p:spPr>
      </p:pic>
      <p:pic>
        <p:nvPicPr>
          <p:cNvPr id="8201" name="Picture 105" descr="pannelli solari 098 1 copia"/>
          <p:cNvPicPr>
            <a:picLocks noChangeAspect="1" noChangeArrowheads="1"/>
          </p:cNvPicPr>
          <p:nvPr/>
        </p:nvPicPr>
        <p:blipFill>
          <a:blip r:embed="rId4"/>
          <a:srcRect/>
          <a:stretch>
            <a:fillRect/>
          </a:stretch>
        </p:blipFill>
        <p:spPr bwMode="auto">
          <a:xfrm>
            <a:off x="3294063" y="4148138"/>
            <a:ext cx="1223962" cy="639762"/>
          </a:xfrm>
          <a:prstGeom prst="rect">
            <a:avLst/>
          </a:prstGeom>
          <a:noFill/>
          <a:ln w="9525">
            <a:noFill/>
            <a:miter lim="800000"/>
            <a:headEnd/>
            <a:tailEnd/>
          </a:ln>
        </p:spPr>
      </p:pic>
      <p:pic>
        <p:nvPicPr>
          <p:cNvPr id="8202" name="Picture 109" descr="pannelli solari 098 1 copia"/>
          <p:cNvPicPr>
            <a:picLocks noChangeAspect="1" noChangeArrowheads="1"/>
          </p:cNvPicPr>
          <p:nvPr/>
        </p:nvPicPr>
        <p:blipFill>
          <a:blip r:embed="rId5"/>
          <a:srcRect/>
          <a:stretch>
            <a:fillRect/>
          </a:stretch>
        </p:blipFill>
        <p:spPr bwMode="auto">
          <a:xfrm>
            <a:off x="5108576" y="5065714"/>
            <a:ext cx="792163" cy="414337"/>
          </a:xfrm>
          <a:prstGeom prst="rect">
            <a:avLst/>
          </a:prstGeom>
          <a:noFill/>
          <a:ln w="9525">
            <a:noFill/>
            <a:miter lim="800000"/>
            <a:headEnd/>
            <a:tailEnd/>
          </a:ln>
        </p:spPr>
      </p:pic>
      <p:pic>
        <p:nvPicPr>
          <p:cNvPr id="8203" name="Picture 110" descr="pannelli solari 098 1 copia"/>
          <p:cNvPicPr>
            <a:picLocks noChangeAspect="1" noChangeArrowheads="1"/>
          </p:cNvPicPr>
          <p:nvPr/>
        </p:nvPicPr>
        <p:blipFill>
          <a:blip r:embed="rId5"/>
          <a:srcRect/>
          <a:stretch>
            <a:fillRect/>
          </a:stretch>
        </p:blipFill>
        <p:spPr bwMode="auto">
          <a:xfrm>
            <a:off x="6024563" y="5056189"/>
            <a:ext cx="792162" cy="414337"/>
          </a:xfrm>
          <a:prstGeom prst="rect">
            <a:avLst/>
          </a:prstGeom>
          <a:noFill/>
          <a:ln w="9525">
            <a:noFill/>
            <a:miter lim="800000"/>
            <a:headEnd/>
            <a:tailEnd/>
          </a:ln>
        </p:spPr>
      </p:pic>
      <p:pic>
        <p:nvPicPr>
          <p:cNvPr id="8204" name="Picture 111" descr="pannelli solari 098 1 copia"/>
          <p:cNvPicPr>
            <a:picLocks noChangeAspect="1" noChangeArrowheads="1"/>
          </p:cNvPicPr>
          <p:nvPr/>
        </p:nvPicPr>
        <p:blipFill>
          <a:blip r:embed="rId5"/>
          <a:srcRect/>
          <a:stretch>
            <a:fillRect/>
          </a:stretch>
        </p:blipFill>
        <p:spPr bwMode="auto">
          <a:xfrm>
            <a:off x="5108576" y="4632325"/>
            <a:ext cx="792163" cy="414338"/>
          </a:xfrm>
          <a:prstGeom prst="rect">
            <a:avLst/>
          </a:prstGeom>
          <a:noFill/>
          <a:ln w="9525">
            <a:noFill/>
            <a:miter lim="800000"/>
            <a:headEnd/>
            <a:tailEnd/>
          </a:ln>
        </p:spPr>
      </p:pic>
      <p:pic>
        <p:nvPicPr>
          <p:cNvPr id="8205" name="Picture 112" descr="pannelli solari 098 1 copia"/>
          <p:cNvPicPr>
            <a:picLocks noChangeAspect="1" noChangeArrowheads="1"/>
          </p:cNvPicPr>
          <p:nvPr/>
        </p:nvPicPr>
        <p:blipFill>
          <a:blip r:embed="rId5"/>
          <a:srcRect/>
          <a:stretch>
            <a:fillRect/>
          </a:stretch>
        </p:blipFill>
        <p:spPr bwMode="auto">
          <a:xfrm>
            <a:off x="6024563" y="4622800"/>
            <a:ext cx="792162" cy="414338"/>
          </a:xfrm>
          <a:prstGeom prst="rect">
            <a:avLst/>
          </a:prstGeom>
          <a:noFill/>
          <a:ln w="9525">
            <a:noFill/>
            <a:miter lim="800000"/>
            <a:headEnd/>
            <a:tailEnd/>
          </a:ln>
        </p:spPr>
      </p:pic>
      <p:pic>
        <p:nvPicPr>
          <p:cNvPr id="8206" name="Picture 113" descr="pannelli solari 098 1 copia"/>
          <p:cNvPicPr>
            <a:picLocks noChangeAspect="1" noChangeArrowheads="1"/>
          </p:cNvPicPr>
          <p:nvPr/>
        </p:nvPicPr>
        <p:blipFill>
          <a:blip r:embed="rId5"/>
          <a:srcRect/>
          <a:stretch>
            <a:fillRect/>
          </a:stretch>
        </p:blipFill>
        <p:spPr bwMode="auto">
          <a:xfrm>
            <a:off x="5108576" y="4202114"/>
            <a:ext cx="792163" cy="414337"/>
          </a:xfrm>
          <a:prstGeom prst="rect">
            <a:avLst/>
          </a:prstGeom>
          <a:noFill/>
          <a:ln w="9525">
            <a:noFill/>
            <a:miter lim="800000"/>
            <a:headEnd/>
            <a:tailEnd/>
          </a:ln>
        </p:spPr>
      </p:pic>
      <p:pic>
        <p:nvPicPr>
          <p:cNvPr id="8207" name="Picture 114" descr="pannelli solari 098 1 copia"/>
          <p:cNvPicPr>
            <a:picLocks noChangeAspect="1" noChangeArrowheads="1"/>
          </p:cNvPicPr>
          <p:nvPr/>
        </p:nvPicPr>
        <p:blipFill>
          <a:blip r:embed="rId5"/>
          <a:srcRect/>
          <a:stretch>
            <a:fillRect/>
          </a:stretch>
        </p:blipFill>
        <p:spPr bwMode="auto">
          <a:xfrm>
            <a:off x="6024563" y="4192589"/>
            <a:ext cx="792162" cy="414337"/>
          </a:xfrm>
          <a:prstGeom prst="rect">
            <a:avLst/>
          </a:prstGeom>
          <a:noFill/>
          <a:ln w="9525">
            <a:noFill/>
            <a:miter lim="800000"/>
            <a:headEnd/>
            <a:tailEnd/>
          </a:ln>
        </p:spPr>
      </p:pic>
      <p:pic>
        <p:nvPicPr>
          <p:cNvPr id="8208" name="Picture 115" descr="pannelli solari 098 1 copia"/>
          <p:cNvPicPr>
            <a:picLocks noChangeAspect="1" noChangeArrowheads="1"/>
          </p:cNvPicPr>
          <p:nvPr/>
        </p:nvPicPr>
        <p:blipFill>
          <a:blip r:embed="rId5"/>
          <a:srcRect/>
          <a:stretch>
            <a:fillRect/>
          </a:stretch>
        </p:blipFill>
        <p:spPr bwMode="auto">
          <a:xfrm>
            <a:off x="5108576" y="3768725"/>
            <a:ext cx="792163" cy="414338"/>
          </a:xfrm>
          <a:prstGeom prst="rect">
            <a:avLst/>
          </a:prstGeom>
          <a:noFill/>
          <a:ln w="9525">
            <a:noFill/>
            <a:miter lim="800000"/>
            <a:headEnd/>
            <a:tailEnd/>
          </a:ln>
        </p:spPr>
      </p:pic>
      <p:pic>
        <p:nvPicPr>
          <p:cNvPr id="8209" name="Picture 116" descr="pannelli solari 098 1 copia"/>
          <p:cNvPicPr>
            <a:picLocks noChangeAspect="1" noChangeArrowheads="1"/>
          </p:cNvPicPr>
          <p:nvPr/>
        </p:nvPicPr>
        <p:blipFill>
          <a:blip r:embed="rId5"/>
          <a:srcRect/>
          <a:stretch>
            <a:fillRect/>
          </a:stretch>
        </p:blipFill>
        <p:spPr bwMode="auto">
          <a:xfrm>
            <a:off x="6024563" y="3759200"/>
            <a:ext cx="792162" cy="414338"/>
          </a:xfrm>
          <a:prstGeom prst="rect">
            <a:avLst/>
          </a:prstGeom>
          <a:noFill/>
          <a:ln w="9525">
            <a:noFill/>
            <a:miter lim="800000"/>
            <a:headEnd/>
            <a:tailEnd/>
          </a:ln>
        </p:spPr>
      </p:pic>
      <p:pic>
        <p:nvPicPr>
          <p:cNvPr id="8210" name="Picture 117" descr="pannelli solari 098 1 copia"/>
          <p:cNvPicPr>
            <a:picLocks noChangeAspect="1" noChangeArrowheads="1"/>
          </p:cNvPicPr>
          <p:nvPr/>
        </p:nvPicPr>
        <p:blipFill>
          <a:blip r:embed="rId5"/>
          <a:srcRect/>
          <a:stretch>
            <a:fillRect/>
          </a:stretch>
        </p:blipFill>
        <p:spPr bwMode="auto">
          <a:xfrm>
            <a:off x="5108576" y="3327400"/>
            <a:ext cx="792163" cy="414338"/>
          </a:xfrm>
          <a:prstGeom prst="rect">
            <a:avLst/>
          </a:prstGeom>
          <a:noFill/>
          <a:ln w="9525">
            <a:noFill/>
            <a:miter lim="800000"/>
            <a:headEnd/>
            <a:tailEnd/>
          </a:ln>
        </p:spPr>
      </p:pic>
      <p:pic>
        <p:nvPicPr>
          <p:cNvPr id="8211" name="Picture 118" descr="pannelli solari 098 1 copia"/>
          <p:cNvPicPr>
            <a:picLocks noChangeAspect="1" noChangeArrowheads="1"/>
          </p:cNvPicPr>
          <p:nvPr/>
        </p:nvPicPr>
        <p:blipFill>
          <a:blip r:embed="rId5"/>
          <a:srcRect/>
          <a:stretch>
            <a:fillRect/>
          </a:stretch>
        </p:blipFill>
        <p:spPr bwMode="auto">
          <a:xfrm>
            <a:off x="6024563" y="3317875"/>
            <a:ext cx="792162" cy="414338"/>
          </a:xfrm>
          <a:prstGeom prst="rect">
            <a:avLst/>
          </a:prstGeom>
          <a:noFill/>
          <a:ln w="9525">
            <a:noFill/>
            <a:miter lim="800000"/>
            <a:headEnd/>
            <a:tailEnd/>
          </a:ln>
        </p:spPr>
      </p:pic>
      <p:pic>
        <p:nvPicPr>
          <p:cNvPr id="8212" name="Picture 119" descr="pannelli solari 098 1 copia"/>
          <p:cNvPicPr>
            <a:picLocks noChangeAspect="1" noChangeArrowheads="1"/>
          </p:cNvPicPr>
          <p:nvPr/>
        </p:nvPicPr>
        <p:blipFill>
          <a:blip r:embed="rId5"/>
          <a:srcRect/>
          <a:stretch>
            <a:fillRect/>
          </a:stretch>
        </p:blipFill>
        <p:spPr bwMode="auto">
          <a:xfrm>
            <a:off x="7234239" y="5075239"/>
            <a:ext cx="790575" cy="414337"/>
          </a:xfrm>
          <a:prstGeom prst="rect">
            <a:avLst/>
          </a:prstGeom>
          <a:noFill/>
          <a:ln w="9525">
            <a:noFill/>
            <a:miter lim="800000"/>
            <a:headEnd/>
            <a:tailEnd/>
          </a:ln>
        </p:spPr>
      </p:pic>
      <p:pic>
        <p:nvPicPr>
          <p:cNvPr id="8213" name="Picture 120" descr="pannelli solari 098 1 copia"/>
          <p:cNvPicPr>
            <a:picLocks noChangeAspect="1" noChangeArrowheads="1"/>
          </p:cNvPicPr>
          <p:nvPr/>
        </p:nvPicPr>
        <p:blipFill>
          <a:blip r:embed="rId5"/>
          <a:srcRect/>
          <a:stretch>
            <a:fillRect/>
          </a:stretch>
        </p:blipFill>
        <p:spPr bwMode="auto">
          <a:xfrm>
            <a:off x="8040689" y="5065714"/>
            <a:ext cx="790575" cy="414337"/>
          </a:xfrm>
          <a:prstGeom prst="rect">
            <a:avLst/>
          </a:prstGeom>
          <a:noFill/>
          <a:ln w="9525">
            <a:noFill/>
            <a:miter lim="800000"/>
            <a:headEnd/>
            <a:tailEnd/>
          </a:ln>
        </p:spPr>
      </p:pic>
      <p:pic>
        <p:nvPicPr>
          <p:cNvPr id="8214" name="Picture 121" descr="pannelli solari 098 1 copia"/>
          <p:cNvPicPr>
            <a:picLocks noChangeAspect="1" noChangeArrowheads="1"/>
          </p:cNvPicPr>
          <p:nvPr/>
        </p:nvPicPr>
        <p:blipFill>
          <a:blip r:embed="rId5"/>
          <a:srcRect/>
          <a:stretch>
            <a:fillRect/>
          </a:stretch>
        </p:blipFill>
        <p:spPr bwMode="auto">
          <a:xfrm>
            <a:off x="7234239" y="4641850"/>
            <a:ext cx="790575" cy="414338"/>
          </a:xfrm>
          <a:prstGeom prst="rect">
            <a:avLst/>
          </a:prstGeom>
          <a:noFill/>
          <a:ln w="9525">
            <a:noFill/>
            <a:miter lim="800000"/>
            <a:headEnd/>
            <a:tailEnd/>
          </a:ln>
        </p:spPr>
      </p:pic>
      <p:pic>
        <p:nvPicPr>
          <p:cNvPr id="8215" name="Picture 122" descr="pannelli solari 098 1 copia"/>
          <p:cNvPicPr>
            <a:picLocks noChangeAspect="1" noChangeArrowheads="1"/>
          </p:cNvPicPr>
          <p:nvPr/>
        </p:nvPicPr>
        <p:blipFill>
          <a:blip r:embed="rId5"/>
          <a:srcRect/>
          <a:stretch>
            <a:fillRect/>
          </a:stretch>
        </p:blipFill>
        <p:spPr bwMode="auto">
          <a:xfrm>
            <a:off x="8040689" y="4632325"/>
            <a:ext cx="790575" cy="414338"/>
          </a:xfrm>
          <a:prstGeom prst="rect">
            <a:avLst/>
          </a:prstGeom>
          <a:noFill/>
          <a:ln w="9525">
            <a:noFill/>
            <a:miter lim="800000"/>
            <a:headEnd/>
            <a:tailEnd/>
          </a:ln>
        </p:spPr>
      </p:pic>
      <p:pic>
        <p:nvPicPr>
          <p:cNvPr id="8216" name="Picture 123" descr="pannelli solari 098 1 copia"/>
          <p:cNvPicPr>
            <a:picLocks noChangeAspect="1" noChangeArrowheads="1"/>
          </p:cNvPicPr>
          <p:nvPr/>
        </p:nvPicPr>
        <p:blipFill>
          <a:blip r:embed="rId5"/>
          <a:srcRect/>
          <a:stretch>
            <a:fillRect/>
          </a:stretch>
        </p:blipFill>
        <p:spPr bwMode="auto">
          <a:xfrm>
            <a:off x="7234239" y="4211639"/>
            <a:ext cx="790575" cy="414337"/>
          </a:xfrm>
          <a:prstGeom prst="rect">
            <a:avLst/>
          </a:prstGeom>
          <a:noFill/>
          <a:ln w="9525">
            <a:noFill/>
            <a:miter lim="800000"/>
            <a:headEnd/>
            <a:tailEnd/>
          </a:ln>
        </p:spPr>
      </p:pic>
      <p:pic>
        <p:nvPicPr>
          <p:cNvPr id="8217" name="Picture 124" descr="pannelli solari 098 1 copia"/>
          <p:cNvPicPr>
            <a:picLocks noChangeAspect="1" noChangeArrowheads="1"/>
          </p:cNvPicPr>
          <p:nvPr/>
        </p:nvPicPr>
        <p:blipFill>
          <a:blip r:embed="rId5"/>
          <a:srcRect/>
          <a:stretch>
            <a:fillRect/>
          </a:stretch>
        </p:blipFill>
        <p:spPr bwMode="auto">
          <a:xfrm>
            <a:off x="8040689" y="4202114"/>
            <a:ext cx="790575" cy="414337"/>
          </a:xfrm>
          <a:prstGeom prst="rect">
            <a:avLst/>
          </a:prstGeom>
          <a:noFill/>
          <a:ln w="9525">
            <a:noFill/>
            <a:miter lim="800000"/>
            <a:headEnd/>
            <a:tailEnd/>
          </a:ln>
        </p:spPr>
      </p:pic>
      <p:pic>
        <p:nvPicPr>
          <p:cNvPr id="8218" name="Picture 125" descr="pannelli solari 098 1 copia"/>
          <p:cNvPicPr>
            <a:picLocks noChangeAspect="1" noChangeArrowheads="1"/>
          </p:cNvPicPr>
          <p:nvPr/>
        </p:nvPicPr>
        <p:blipFill>
          <a:blip r:embed="rId5"/>
          <a:srcRect/>
          <a:stretch>
            <a:fillRect/>
          </a:stretch>
        </p:blipFill>
        <p:spPr bwMode="auto">
          <a:xfrm>
            <a:off x="7234239" y="3778250"/>
            <a:ext cx="790575" cy="414338"/>
          </a:xfrm>
          <a:prstGeom prst="rect">
            <a:avLst/>
          </a:prstGeom>
          <a:noFill/>
          <a:ln w="9525">
            <a:noFill/>
            <a:miter lim="800000"/>
            <a:headEnd/>
            <a:tailEnd/>
          </a:ln>
        </p:spPr>
      </p:pic>
      <p:pic>
        <p:nvPicPr>
          <p:cNvPr id="8219" name="Picture 126" descr="pannelli solari 098 1 copia"/>
          <p:cNvPicPr>
            <a:picLocks noChangeAspect="1" noChangeArrowheads="1"/>
          </p:cNvPicPr>
          <p:nvPr/>
        </p:nvPicPr>
        <p:blipFill>
          <a:blip r:embed="rId5"/>
          <a:srcRect/>
          <a:stretch>
            <a:fillRect/>
          </a:stretch>
        </p:blipFill>
        <p:spPr bwMode="auto">
          <a:xfrm>
            <a:off x="8040689" y="3768725"/>
            <a:ext cx="790575" cy="414338"/>
          </a:xfrm>
          <a:prstGeom prst="rect">
            <a:avLst/>
          </a:prstGeom>
          <a:noFill/>
          <a:ln w="9525">
            <a:noFill/>
            <a:miter lim="800000"/>
            <a:headEnd/>
            <a:tailEnd/>
          </a:ln>
        </p:spPr>
      </p:pic>
      <p:pic>
        <p:nvPicPr>
          <p:cNvPr id="8220" name="Picture 127" descr="pannelli solari 098 1 copia"/>
          <p:cNvPicPr>
            <a:picLocks noChangeAspect="1" noChangeArrowheads="1"/>
          </p:cNvPicPr>
          <p:nvPr/>
        </p:nvPicPr>
        <p:blipFill>
          <a:blip r:embed="rId5"/>
          <a:srcRect/>
          <a:stretch>
            <a:fillRect/>
          </a:stretch>
        </p:blipFill>
        <p:spPr bwMode="auto">
          <a:xfrm>
            <a:off x="7234239" y="3336925"/>
            <a:ext cx="790575" cy="414338"/>
          </a:xfrm>
          <a:prstGeom prst="rect">
            <a:avLst/>
          </a:prstGeom>
          <a:noFill/>
          <a:ln w="9525">
            <a:noFill/>
            <a:miter lim="800000"/>
            <a:headEnd/>
            <a:tailEnd/>
          </a:ln>
        </p:spPr>
      </p:pic>
      <p:pic>
        <p:nvPicPr>
          <p:cNvPr id="8221" name="Picture 128" descr="pannelli solari 098 1 copia"/>
          <p:cNvPicPr>
            <a:picLocks noChangeAspect="1" noChangeArrowheads="1"/>
          </p:cNvPicPr>
          <p:nvPr/>
        </p:nvPicPr>
        <p:blipFill>
          <a:blip r:embed="rId5"/>
          <a:srcRect/>
          <a:stretch>
            <a:fillRect/>
          </a:stretch>
        </p:blipFill>
        <p:spPr bwMode="auto">
          <a:xfrm>
            <a:off x="8040689" y="3327400"/>
            <a:ext cx="790575" cy="414338"/>
          </a:xfrm>
          <a:prstGeom prst="rect">
            <a:avLst/>
          </a:prstGeom>
          <a:noFill/>
          <a:ln w="9525">
            <a:noFill/>
            <a:miter lim="800000"/>
            <a:headEnd/>
            <a:tailEnd/>
          </a:ln>
        </p:spPr>
      </p:pic>
      <p:pic>
        <p:nvPicPr>
          <p:cNvPr id="8222" name="Picture 129" descr="pannelli solari 098 1 copia"/>
          <p:cNvPicPr>
            <a:picLocks noChangeAspect="1" noChangeArrowheads="1"/>
          </p:cNvPicPr>
          <p:nvPr/>
        </p:nvPicPr>
        <p:blipFill>
          <a:blip r:embed="rId5"/>
          <a:srcRect/>
          <a:stretch>
            <a:fillRect/>
          </a:stretch>
        </p:blipFill>
        <p:spPr bwMode="auto">
          <a:xfrm>
            <a:off x="8847139" y="5060950"/>
            <a:ext cx="790575" cy="414338"/>
          </a:xfrm>
          <a:prstGeom prst="rect">
            <a:avLst/>
          </a:prstGeom>
          <a:noFill/>
          <a:ln w="9525">
            <a:noFill/>
            <a:miter lim="800000"/>
            <a:headEnd/>
            <a:tailEnd/>
          </a:ln>
        </p:spPr>
      </p:pic>
      <p:pic>
        <p:nvPicPr>
          <p:cNvPr id="8223" name="Picture 130" descr="pannelli solari 098 1 copia"/>
          <p:cNvPicPr>
            <a:picLocks noChangeAspect="1" noChangeArrowheads="1"/>
          </p:cNvPicPr>
          <p:nvPr/>
        </p:nvPicPr>
        <p:blipFill>
          <a:blip r:embed="rId5"/>
          <a:srcRect/>
          <a:stretch>
            <a:fillRect/>
          </a:stretch>
        </p:blipFill>
        <p:spPr bwMode="auto">
          <a:xfrm>
            <a:off x="9653589" y="5051425"/>
            <a:ext cx="790575" cy="414338"/>
          </a:xfrm>
          <a:prstGeom prst="rect">
            <a:avLst/>
          </a:prstGeom>
          <a:noFill/>
          <a:ln w="9525">
            <a:noFill/>
            <a:miter lim="800000"/>
            <a:headEnd/>
            <a:tailEnd/>
          </a:ln>
        </p:spPr>
      </p:pic>
      <p:pic>
        <p:nvPicPr>
          <p:cNvPr id="8224" name="Picture 131" descr="pannelli solari 098 1 copia"/>
          <p:cNvPicPr>
            <a:picLocks noChangeAspect="1" noChangeArrowheads="1"/>
          </p:cNvPicPr>
          <p:nvPr/>
        </p:nvPicPr>
        <p:blipFill>
          <a:blip r:embed="rId5"/>
          <a:srcRect/>
          <a:stretch>
            <a:fillRect/>
          </a:stretch>
        </p:blipFill>
        <p:spPr bwMode="auto">
          <a:xfrm>
            <a:off x="8847139" y="4627564"/>
            <a:ext cx="790575" cy="414337"/>
          </a:xfrm>
          <a:prstGeom prst="rect">
            <a:avLst/>
          </a:prstGeom>
          <a:noFill/>
          <a:ln w="9525">
            <a:noFill/>
            <a:miter lim="800000"/>
            <a:headEnd/>
            <a:tailEnd/>
          </a:ln>
        </p:spPr>
      </p:pic>
      <p:pic>
        <p:nvPicPr>
          <p:cNvPr id="8225" name="Picture 132" descr="pannelli solari 098 1 copia"/>
          <p:cNvPicPr>
            <a:picLocks noChangeAspect="1" noChangeArrowheads="1"/>
          </p:cNvPicPr>
          <p:nvPr/>
        </p:nvPicPr>
        <p:blipFill>
          <a:blip r:embed="rId5"/>
          <a:srcRect/>
          <a:stretch>
            <a:fillRect/>
          </a:stretch>
        </p:blipFill>
        <p:spPr bwMode="auto">
          <a:xfrm>
            <a:off x="9653589" y="4618039"/>
            <a:ext cx="790575" cy="414337"/>
          </a:xfrm>
          <a:prstGeom prst="rect">
            <a:avLst/>
          </a:prstGeom>
          <a:noFill/>
          <a:ln w="9525">
            <a:noFill/>
            <a:miter lim="800000"/>
            <a:headEnd/>
            <a:tailEnd/>
          </a:ln>
        </p:spPr>
      </p:pic>
      <p:pic>
        <p:nvPicPr>
          <p:cNvPr id="8226" name="Picture 133" descr="pannelli solari 098 1 copia"/>
          <p:cNvPicPr>
            <a:picLocks noChangeAspect="1" noChangeArrowheads="1"/>
          </p:cNvPicPr>
          <p:nvPr/>
        </p:nvPicPr>
        <p:blipFill>
          <a:blip r:embed="rId5"/>
          <a:srcRect/>
          <a:stretch>
            <a:fillRect/>
          </a:stretch>
        </p:blipFill>
        <p:spPr bwMode="auto">
          <a:xfrm>
            <a:off x="8847139" y="4197350"/>
            <a:ext cx="790575" cy="414338"/>
          </a:xfrm>
          <a:prstGeom prst="rect">
            <a:avLst/>
          </a:prstGeom>
          <a:noFill/>
          <a:ln w="9525">
            <a:noFill/>
            <a:miter lim="800000"/>
            <a:headEnd/>
            <a:tailEnd/>
          </a:ln>
        </p:spPr>
      </p:pic>
      <p:pic>
        <p:nvPicPr>
          <p:cNvPr id="8227" name="Picture 134" descr="pannelli solari 098 1 copia"/>
          <p:cNvPicPr>
            <a:picLocks noChangeAspect="1" noChangeArrowheads="1"/>
          </p:cNvPicPr>
          <p:nvPr/>
        </p:nvPicPr>
        <p:blipFill>
          <a:blip r:embed="rId5"/>
          <a:srcRect/>
          <a:stretch>
            <a:fillRect/>
          </a:stretch>
        </p:blipFill>
        <p:spPr bwMode="auto">
          <a:xfrm>
            <a:off x="9653589" y="4187825"/>
            <a:ext cx="790575" cy="414338"/>
          </a:xfrm>
          <a:prstGeom prst="rect">
            <a:avLst/>
          </a:prstGeom>
          <a:noFill/>
          <a:ln w="9525">
            <a:noFill/>
            <a:miter lim="800000"/>
            <a:headEnd/>
            <a:tailEnd/>
          </a:ln>
        </p:spPr>
      </p:pic>
      <p:pic>
        <p:nvPicPr>
          <p:cNvPr id="8228" name="Picture 135" descr="pannelli solari 098 1 copia"/>
          <p:cNvPicPr>
            <a:picLocks noChangeAspect="1" noChangeArrowheads="1"/>
          </p:cNvPicPr>
          <p:nvPr/>
        </p:nvPicPr>
        <p:blipFill>
          <a:blip r:embed="rId5"/>
          <a:srcRect/>
          <a:stretch>
            <a:fillRect/>
          </a:stretch>
        </p:blipFill>
        <p:spPr bwMode="auto">
          <a:xfrm>
            <a:off x="8847139" y="3763964"/>
            <a:ext cx="790575" cy="414337"/>
          </a:xfrm>
          <a:prstGeom prst="rect">
            <a:avLst/>
          </a:prstGeom>
          <a:noFill/>
          <a:ln w="9525">
            <a:noFill/>
            <a:miter lim="800000"/>
            <a:headEnd/>
            <a:tailEnd/>
          </a:ln>
        </p:spPr>
      </p:pic>
      <p:pic>
        <p:nvPicPr>
          <p:cNvPr id="8229" name="Picture 136" descr="pannelli solari 098 1 copia"/>
          <p:cNvPicPr>
            <a:picLocks noChangeAspect="1" noChangeArrowheads="1"/>
          </p:cNvPicPr>
          <p:nvPr/>
        </p:nvPicPr>
        <p:blipFill>
          <a:blip r:embed="rId5"/>
          <a:srcRect/>
          <a:stretch>
            <a:fillRect/>
          </a:stretch>
        </p:blipFill>
        <p:spPr bwMode="auto">
          <a:xfrm>
            <a:off x="9653589" y="3754439"/>
            <a:ext cx="790575" cy="414337"/>
          </a:xfrm>
          <a:prstGeom prst="rect">
            <a:avLst/>
          </a:prstGeom>
          <a:noFill/>
          <a:ln w="9525">
            <a:noFill/>
            <a:miter lim="800000"/>
            <a:headEnd/>
            <a:tailEnd/>
          </a:ln>
        </p:spPr>
      </p:pic>
      <p:pic>
        <p:nvPicPr>
          <p:cNvPr id="8230" name="Picture 137" descr="pannelli solari 098 1 copia"/>
          <p:cNvPicPr>
            <a:picLocks noChangeAspect="1" noChangeArrowheads="1"/>
          </p:cNvPicPr>
          <p:nvPr/>
        </p:nvPicPr>
        <p:blipFill>
          <a:blip r:embed="rId5"/>
          <a:srcRect/>
          <a:stretch>
            <a:fillRect/>
          </a:stretch>
        </p:blipFill>
        <p:spPr bwMode="auto">
          <a:xfrm>
            <a:off x="8847139" y="3322639"/>
            <a:ext cx="790575" cy="414337"/>
          </a:xfrm>
          <a:prstGeom prst="rect">
            <a:avLst/>
          </a:prstGeom>
          <a:noFill/>
          <a:ln w="9525">
            <a:noFill/>
            <a:miter lim="800000"/>
            <a:headEnd/>
            <a:tailEnd/>
          </a:ln>
        </p:spPr>
      </p:pic>
      <p:pic>
        <p:nvPicPr>
          <p:cNvPr id="8231" name="Picture 138" descr="pannelli solari 098 1 copia"/>
          <p:cNvPicPr>
            <a:picLocks noChangeAspect="1" noChangeArrowheads="1"/>
          </p:cNvPicPr>
          <p:nvPr/>
        </p:nvPicPr>
        <p:blipFill>
          <a:blip r:embed="rId5"/>
          <a:srcRect/>
          <a:stretch>
            <a:fillRect/>
          </a:stretch>
        </p:blipFill>
        <p:spPr bwMode="auto">
          <a:xfrm>
            <a:off x="9653589" y="3313114"/>
            <a:ext cx="790575" cy="414337"/>
          </a:xfrm>
          <a:prstGeom prst="rect">
            <a:avLst/>
          </a:prstGeom>
          <a:noFill/>
          <a:ln w="9525">
            <a:noFill/>
            <a:miter lim="800000"/>
            <a:headEnd/>
            <a:tailEnd/>
          </a:ln>
        </p:spPr>
      </p:pic>
      <p:sp>
        <p:nvSpPr>
          <p:cNvPr id="8232" name="Text Box 14"/>
          <p:cNvSpPr txBox="1">
            <a:spLocks noChangeArrowheads="1"/>
          </p:cNvSpPr>
          <p:nvPr/>
        </p:nvSpPr>
        <p:spPr bwMode="auto">
          <a:xfrm>
            <a:off x="7234239" y="5514975"/>
            <a:ext cx="2592387" cy="1200150"/>
          </a:xfrm>
          <a:prstGeom prst="rect">
            <a:avLst/>
          </a:prstGeom>
          <a:noFill/>
          <a:ln w="9525">
            <a:noFill/>
            <a:miter lim="800000"/>
            <a:headEnd/>
            <a:tailEnd/>
          </a:ln>
        </p:spPr>
        <p:txBody>
          <a:bodyPr>
            <a:spAutoFit/>
          </a:bodyPr>
          <a:lstStyle/>
          <a:p>
            <a:r>
              <a:rPr lang="it-IT" b="1" dirty="0">
                <a:solidFill>
                  <a:srgbClr val="92D050"/>
                </a:solidFill>
              </a:rPr>
              <a:t>Campo</a:t>
            </a:r>
          </a:p>
          <a:p>
            <a:r>
              <a:rPr lang="it-IT" dirty="0"/>
              <a:t>Diverse stringhe</a:t>
            </a:r>
          </a:p>
          <a:p>
            <a:r>
              <a:rPr lang="it-IT" dirty="0"/>
              <a:t>Collegate in parallelo</a:t>
            </a:r>
          </a:p>
          <a:p>
            <a:endParaRPr lang="it-IT" dirty="0"/>
          </a:p>
        </p:txBody>
      </p:sp>
      <p:pic>
        <p:nvPicPr>
          <p:cNvPr id="41" name="Picture 2" descr="B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42" name="Titolo 1"/>
          <p:cNvSpPr>
            <a:spLocks noGrp="1"/>
          </p:cNvSpPr>
          <p:nvPr>
            <p:ph type="ctrTitle"/>
          </p:nvPr>
        </p:nvSpPr>
        <p:spPr>
          <a:xfrm>
            <a:off x="89755" y="986884"/>
            <a:ext cx="11869616" cy="1053198"/>
          </a:xfrm>
        </p:spPr>
        <p:txBody>
          <a:bodyPr>
            <a:normAutofit/>
          </a:bodyPr>
          <a:lstStyle/>
          <a:p>
            <a:r>
              <a:rPr lang="it-IT" dirty="0" smtClean="0"/>
              <a:t>Modulo Fotovoltaico</a:t>
            </a:r>
            <a:endParaRPr lang="it-IT" dirty="0"/>
          </a:p>
        </p:txBody>
      </p:sp>
      <p:pic>
        <p:nvPicPr>
          <p:cNvPr id="43" name="Picture 32" descr="sole copia"/>
          <p:cNvPicPr>
            <a:picLocks noChangeAspect="1" noChangeArrowheads="1"/>
          </p:cNvPicPr>
          <p:nvPr/>
        </p:nvPicPr>
        <p:blipFill>
          <a:blip r:embed="rId7"/>
          <a:srcRect/>
          <a:stretch>
            <a:fillRect/>
          </a:stretch>
        </p:blipFill>
        <p:spPr bwMode="auto">
          <a:xfrm>
            <a:off x="278492" y="140807"/>
            <a:ext cx="2310722" cy="2337282"/>
          </a:xfrm>
          <a:prstGeom prst="rect">
            <a:avLst/>
          </a:prstGeom>
          <a:noFill/>
          <a:ln w="9525">
            <a:noFill/>
            <a:miter lim="800000"/>
            <a:headEnd/>
            <a:tailEnd/>
          </a:ln>
        </p:spPr>
      </p:pic>
      <p:pic>
        <p:nvPicPr>
          <p:cNvPr id="44" name="Picture 2" descr="È compito dell'Avvocato o del CTP? - Psicologia Giuridica di Marco Pingitore"/>
          <p:cNvPicPr>
            <a:picLocks noChangeAspect="1" noChangeArrowheads="1"/>
          </p:cNvPicPr>
          <p:nvPr/>
        </p:nvPicPr>
        <p:blipFill rotWithShape="1">
          <a:blip r:embed="rId8">
            <a:extLst>
              <a:ext uri="{28A0092B-C50C-407E-A947-70E740481C1C}">
                <a14:useLocalDpi xmlns:a14="http://schemas.microsoft.com/office/drawing/2010/main" val="0"/>
              </a:ext>
            </a:extLst>
          </a:blip>
          <a:srcRect l="32837" r="33070"/>
          <a:stretch/>
        </p:blipFill>
        <p:spPr bwMode="auto">
          <a:xfrm>
            <a:off x="11003626" y="4745963"/>
            <a:ext cx="969818" cy="16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6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1"/>
          <p:cNvSpPr>
            <a:spLocks noGrp="1"/>
          </p:cNvSpPr>
          <p:nvPr>
            <p:ph type="ctrTitle"/>
          </p:nvPr>
        </p:nvSpPr>
        <p:spPr>
          <a:xfrm>
            <a:off x="134206" y="1596521"/>
            <a:ext cx="11869616" cy="858778"/>
          </a:xfrm>
        </p:spPr>
        <p:txBody>
          <a:bodyPr>
            <a:normAutofit fontScale="90000"/>
          </a:bodyPr>
          <a:lstStyle/>
          <a:p>
            <a:r>
              <a:rPr lang="it-IT" sz="2100" dirty="0" smtClean="0"/>
              <a:t>Il silicio, </a:t>
            </a:r>
            <a:r>
              <a:rPr lang="it-IT" sz="2100" dirty="0"/>
              <a:t>dopo l’ossigeno è l’elemento più abbondante sulla terra,</a:t>
            </a:r>
            <a:br>
              <a:rPr lang="it-IT" sz="2100" dirty="0"/>
            </a:br>
            <a:r>
              <a:rPr lang="it-IT" sz="2100" dirty="0"/>
              <a:t>Ad esempio nella comune </a:t>
            </a:r>
            <a:r>
              <a:rPr lang="it-IT" sz="2100" dirty="0" smtClean="0"/>
              <a:t>sabbia.</a:t>
            </a:r>
            <a:br>
              <a:rPr lang="it-IT" sz="2100" dirty="0" smtClean="0"/>
            </a:br>
            <a:r>
              <a:rPr lang="it-IT" sz="2100" dirty="0" smtClean="0"/>
              <a:t>Schematicamente  un pannello è costituito da:</a:t>
            </a:r>
            <a:endParaRPr lang="it-IT" sz="2100" dirty="0"/>
          </a:p>
        </p:txBody>
      </p:sp>
      <p:pic>
        <p:nvPicPr>
          <p:cNvPr id="19" name="Picture 2" descr="B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2" descr="sole copia"/>
          <p:cNvPicPr>
            <a:picLocks noChangeAspect="1" noChangeArrowheads="1"/>
          </p:cNvPicPr>
          <p:nvPr/>
        </p:nvPicPr>
        <p:blipFill>
          <a:blip r:embed="rId4"/>
          <a:srcRect/>
          <a:stretch>
            <a:fillRect/>
          </a:stretch>
        </p:blipFill>
        <p:spPr bwMode="auto">
          <a:xfrm>
            <a:off x="147024" y="182452"/>
            <a:ext cx="2310722" cy="2337282"/>
          </a:xfrm>
          <a:prstGeom prst="rect">
            <a:avLst/>
          </a:prstGeom>
          <a:noFill/>
          <a:ln w="9525">
            <a:noFill/>
            <a:miter lim="800000"/>
            <a:headEnd/>
            <a:tailEnd/>
          </a:ln>
        </p:spPr>
      </p:pic>
      <p:pic>
        <p:nvPicPr>
          <p:cNvPr id="4098" name="Picture 2" descr="Riscaldamento e risparmio nelle abitazioni | Fratelli Pellizzari"/>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15681" y="2602950"/>
            <a:ext cx="6388141" cy="42461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itolo 1"/>
          <p:cNvSpPr txBox="1">
            <a:spLocks/>
          </p:cNvSpPr>
          <p:nvPr/>
        </p:nvSpPr>
        <p:spPr>
          <a:xfrm>
            <a:off x="1041475" y="2652184"/>
            <a:ext cx="4024069" cy="12892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100" dirty="0" smtClean="0"/>
              <a:t>Silicio</a:t>
            </a:r>
          </a:p>
          <a:p>
            <a:r>
              <a:rPr lang="it-IT" sz="2100" dirty="0" smtClean="0"/>
              <a:t>Vetro</a:t>
            </a:r>
          </a:p>
          <a:p>
            <a:r>
              <a:rPr lang="it-IT" sz="2100" dirty="0" smtClean="0"/>
              <a:t>Alluminio</a:t>
            </a:r>
          </a:p>
          <a:p>
            <a:r>
              <a:rPr lang="it-IT" sz="2100" dirty="0" smtClean="0"/>
              <a:t>Altri materiali di completamento</a:t>
            </a:r>
            <a:endParaRPr lang="it-IT" sz="2100" dirty="0"/>
          </a:p>
        </p:txBody>
      </p:sp>
      <p:sp>
        <p:nvSpPr>
          <p:cNvPr id="25" name="Titolo 1"/>
          <p:cNvSpPr txBox="1">
            <a:spLocks/>
          </p:cNvSpPr>
          <p:nvPr/>
        </p:nvSpPr>
        <p:spPr>
          <a:xfrm>
            <a:off x="552277" y="6001305"/>
            <a:ext cx="5535398" cy="6571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100" dirty="0" smtClean="0"/>
              <a:t>Al termine del ciclo di vita, un pannello fotovoltaico è riciclabile al 99,5%!!!</a:t>
            </a:r>
            <a:endParaRPr lang="it-IT" sz="2100" dirty="0"/>
          </a:p>
        </p:txBody>
      </p:sp>
      <p:pic>
        <p:nvPicPr>
          <p:cNvPr id="26" name="Picture 2" descr="È compito dell'Avvocato o del CTP? - Psicologia Giuridica di Marco Pingitore"/>
          <p:cNvPicPr>
            <a:picLocks noChangeAspect="1" noChangeArrowheads="1"/>
          </p:cNvPicPr>
          <p:nvPr/>
        </p:nvPicPr>
        <p:blipFill rotWithShape="1">
          <a:blip r:embed="rId7">
            <a:extLst>
              <a:ext uri="{28A0092B-C50C-407E-A947-70E740481C1C}">
                <a14:useLocalDpi xmlns:a14="http://schemas.microsoft.com/office/drawing/2010/main" val="0"/>
              </a:ext>
            </a:extLst>
          </a:blip>
          <a:srcRect l="32837" r="33070"/>
          <a:stretch/>
        </p:blipFill>
        <p:spPr bwMode="auto">
          <a:xfrm>
            <a:off x="2688687" y="4101661"/>
            <a:ext cx="969818" cy="16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67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7"/>
          <p:cNvSpPr txBox="1">
            <a:spLocks noChangeArrowheads="1"/>
          </p:cNvSpPr>
          <p:nvPr/>
        </p:nvSpPr>
        <p:spPr bwMode="auto">
          <a:xfrm>
            <a:off x="3215681" y="1063626"/>
            <a:ext cx="6809383" cy="584775"/>
          </a:xfrm>
          <a:prstGeom prst="rect">
            <a:avLst/>
          </a:prstGeom>
          <a:noFill/>
          <a:ln w="9525" algn="ctr">
            <a:noFill/>
            <a:miter lim="800000"/>
            <a:headEnd/>
            <a:tailEnd/>
          </a:ln>
        </p:spPr>
        <p:txBody>
          <a:bodyPr wrap="square">
            <a:spAutoFit/>
          </a:bodyPr>
          <a:lstStyle/>
          <a:p>
            <a:r>
              <a:rPr lang="it-IT" sz="3200" b="1" dirty="0"/>
              <a:t>Tipologie di moduli fotovoltaici</a:t>
            </a:r>
          </a:p>
        </p:txBody>
      </p:sp>
      <p:sp>
        <p:nvSpPr>
          <p:cNvPr id="11268" name="Text Box 27"/>
          <p:cNvSpPr txBox="1">
            <a:spLocks noChangeArrowheads="1"/>
          </p:cNvSpPr>
          <p:nvPr/>
        </p:nvSpPr>
        <p:spPr bwMode="auto">
          <a:xfrm>
            <a:off x="3524252" y="1723012"/>
            <a:ext cx="5214937" cy="338138"/>
          </a:xfrm>
          <a:prstGeom prst="rect">
            <a:avLst/>
          </a:prstGeom>
          <a:noFill/>
          <a:ln w="9525">
            <a:noFill/>
            <a:miter lim="800000"/>
            <a:headEnd/>
            <a:tailEnd/>
          </a:ln>
        </p:spPr>
        <p:txBody>
          <a:bodyPr>
            <a:spAutoFit/>
          </a:bodyPr>
          <a:lstStyle/>
          <a:p>
            <a:r>
              <a:rPr lang="it-IT" sz="1600" dirty="0"/>
              <a:t>Sono </a:t>
            </a:r>
            <a:r>
              <a:rPr lang="it-IT" sz="1600" b="1" dirty="0">
                <a:solidFill>
                  <a:srgbClr val="92D050"/>
                </a:solidFill>
              </a:rPr>
              <a:t>3 le tipologie </a:t>
            </a:r>
            <a:r>
              <a:rPr lang="it-IT" sz="1600" dirty="0">
                <a:solidFill>
                  <a:srgbClr val="92D050"/>
                </a:solidFill>
              </a:rPr>
              <a:t>di </a:t>
            </a:r>
            <a:r>
              <a:rPr lang="it-IT" sz="1600" b="1" dirty="0">
                <a:solidFill>
                  <a:srgbClr val="92D050"/>
                </a:solidFill>
              </a:rPr>
              <a:t>moduli</a:t>
            </a:r>
            <a:r>
              <a:rPr lang="it-IT" sz="1600" dirty="0">
                <a:solidFill>
                  <a:srgbClr val="92D050"/>
                </a:solidFill>
              </a:rPr>
              <a:t> </a:t>
            </a:r>
            <a:r>
              <a:rPr lang="it-IT" sz="1600" dirty="0"/>
              <a:t>fotovoltaici più utilizzate:</a:t>
            </a:r>
          </a:p>
        </p:txBody>
      </p:sp>
      <p:pic>
        <p:nvPicPr>
          <p:cNvPr id="11269" name="Picture 4"/>
          <p:cNvPicPr>
            <a:picLocks noChangeAspect="1" noChangeArrowheads="1"/>
          </p:cNvPicPr>
          <p:nvPr/>
        </p:nvPicPr>
        <p:blipFill>
          <a:blip r:embed="rId3"/>
          <a:srcRect/>
          <a:stretch>
            <a:fillRect/>
          </a:stretch>
        </p:blipFill>
        <p:spPr bwMode="auto">
          <a:xfrm>
            <a:off x="1830388" y="3673475"/>
            <a:ext cx="2189162" cy="1112838"/>
          </a:xfrm>
          <a:prstGeom prst="rect">
            <a:avLst/>
          </a:prstGeom>
          <a:noFill/>
          <a:ln w="9525">
            <a:noFill/>
            <a:miter lim="800000"/>
            <a:headEnd/>
            <a:tailEnd/>
          </a:ln>
        </p:spPr>
      </p:pic>
      <p:pic>
        <p:nvPicPr>
          <p:cNvPr id="11270" name="Picture 18" descr="3"/>
          <p:cNvPicPr>
            <a:picLocks noChangeAspect="1" noChangeArrowheads="1"/>
          </p:cNvPicPr>
          <p:nvPr/>
        </p:nvPicPr>
        <p:blipFill>
          <a:blip r:embed="rId4"/>
          <a:srcRect/>
          <a:stretch>
            <a:fillRect/>
          </a:stretch>
        </p:blipFill>
        <p:spPr bwMode="auto">
          <a:xfrm>
            <a:off x="1830389" y="2500313"/>
            <a:ext cx="2376487" cy="989012"/>
          </a:xfrm>
          <a:prstGeom prst="rect">
            <a:avLst/>
          </a:prstGeom>
          <a:noFill/>
          <a:ln w="9525">
            <a:noFill/>
            <a:miter lim="800000"/>
            <a:headEnd/>
            <a:tailEnd/>
          </a:ln>
        </p:spPr>
      </p:pic>
      <p:pic>
        <p:nvPicPr>
          <p:cNvPr id="11271" name="Immagine 9" descr="MCPH (14).jpg"/>
          <p:cNvPicPr>
            <a:picLocks noChangeAspect="1"/>
          </p:cNvPicPr>
          <p:nvPr/>
        </p:nvPicPr>
        <p:blipFill>
          <a:blip r:embed="rId5"/>
          <a:srcRect l="17390" r="10869"/>
          <a:stretch>
            <a:fillRect/>
          </a:stretch>
        </p:blipFill>
        <p:spPr bwMode="auto">
          <a:xfrm>
            <a:off x="1830388" y="4786313"/>
            <a:ext cx="1579562" cy="1466850"/>
          </a:xfrm>
          <a:prstGeom prst="rect">
            <a:avLst/>
          </a:prstGeom>
          <a:noFill/>
          <a:ln w="9525">
            <a:noFill/>
            <a:miter lim="800000"/>
            <a:headEnd/>
            <a:tailEnd/>
          </a:ln>
        </p:spPr>
      </p:pic>
      <p:sp>
        <p:nvSpPr>
          <p:cNvPr id="11272" name="Text Box 6"/>
          <p:cNvSpPr txBox="1">
            <a:spLocks noChangeArrowheads="1"/>
          </p:cNvSpPr>
          <p:nvPr/>
        </p:nvSpPr>
        <p:spPr bwMode="auto">
          <a:xfrm>
            <a:off x="4206875" y="2663825"/>
            <a:ext cx="3455988" cy="415498"/>
          </a:xfrm>
          <a:prstGeom prst="rect">
            <a:avLst/>
          </a:prstGeom>
          <a:noFill/>
          <a:ln w="9525">
            <a:noFill/>
            <a:miter lim="800000"/>
            <a:headEnd/>
            <a:tailEnd/>
          </a:ln>
        </p:spPr>
        <p:txBody>
          <a:bodyPr>
            <a:spAutoFit/>
          </a:bodyPr>
          <a:lstStyle/>
          <a:p>
            <a:r>
              <a:rPr lang="it-IT" sz="2100" i="1" dirty="0"/>
              <a:t>Silicio mono cristallino</a:t>
            </a:r>
          </a:p>
        </p:txBody>
      </p:sp>
      <p:sp>
        <p:nvSpPr>
          <p:cNvPr id="11273" name="Text Box 7"/>
          <p:cNvSpPr txBox="1">
            <a:spLocks noChangeArrowheads="1"/>
          </p:cNvSpPr>
          <p:nvPr/>
        </p:nvSpPr>
        <p:spPr bwMode="auto">
          <a:xfrm>
            <a:off x="4206875" y="3889375"/>
            <a:ext cx="4248150" cy="415498"/>
          </a:xfrm>
          <a:prstGeom prst="rect">
            <a:avLst/>
          </a:prstGeom>
          <a:noFill/>
          <a:ln w="9525">
            <a:noFill/>
            <a:miter lim="800000"/>
            <a:headEnd/>
            <a:tailEnd/>
          </a:ln>
        </p:spPr>
        <p:txBody>
          <a:bodyPr>
            <a:spAutoFit/>
          </a:bodyPr>
          <a:lstStyle/>
          <a:p>
            <a:r>
              <a:rPr lang="it-IT" sz="2100" dirty="0"/>
              <a:t>Silicio poli cristallino</a:t>
            </a:r>
          </a:p>
        </p:txBody>
      </p:sp>
      <p:sp>
        <p:nvSpPr>
          <p:cNvPr id="11274" name="Text Box 8"/>
          <p:cNvSpPr txBox="1">
            <a:spLocks noChangeArrowheads="1"/>
          </p:cNvSpPr>
          <p:nvPr/>
        </p:nvSpPr>
        <p:spPr bwMode="auto">
          <a:xfrm>
            <a:off x="4206875" y="5319714"/>
            <a:ext cx="3455988" cy="415498"/>
          </a:xfrm>
          <a:prstGeom prst="rect">
            <a:avLst/>
          </a:prstGeom>
          <a:noFill/>
          <a:ln w="9525">
            <a:noFill/>
            <a:miter lim="800000"/>
            <a:headEnd/>
            <a:tailEnd/>
          </a:ln>
        </p:spPr>
        <p:txBody>
          <a:bodyPr wrap="square">
            <a:spAutoFit/>
          </a:bodyPr>
          <a:lstStyle/>
          <a:p>
            <a:r>
              <a:rPr lang="it-IT" sz="2100" dirty="0"/>
              <a:t>Silicio amorfo, CIS, </a:t>
            </a:r>
            <a:r>
              <a:rPr lang="it-IT" sz="2100" dirty="0" err="1" smtClean="0"/>
              <a:t>Cd</a:t>
            </a:r>
            <a:r>
              <a:rPr lang="it-IT" sz="2100" dirty="0" smtClean="0"/>
              <a:t> Te</a:t>
            </a:r>
            <a:endParaRPr lang="it-IT" sz="2100" dirty="0"/>
          </a:p>
        </p:txBody>
      </p:sp>
      <p:sp>
        <p:nvSpPr>
          <p:cNvPr id="11275" name="AutoShape 9"/>
          <p:cNvSpPr>
            <a:spLocks/>
          </p:cNvSpPr>
          <p:nvPr/>
        </p:nvSpPr>
        <p:spPr bwMode="auto">
          <a:xfrm>
            <a:off x="8167689" y="2500313"/>
            <a:ext cx="276225" cy="1727200"/>
          </a:xfrm>
          <a:prstGeom prst="rightBrace">
            <a:avLst>
              <a:gd name="adj1" fmla="val 31235"/>
              <a:gd name="adj2" fmla="val 50000"/>
            </a:avLst>
          </a:prstGeom>
          <a:noFill/>
          <a:ln w="9525">
            <a:solidFill>
              <a:srgbClr val="92D050"/>
            </a:solidFill>
            <a:round/>
            <a:headEnd/>
            <a:tailEnd/>
          </a:ln>
        </p:spPr>
        <p:txBody>
          <a:bodyPr wrap="none" anchor="ctr"/>
          <a:lstStyle/>
          <a:p>
            <a:endParaRPr lang="it-CH" sz="1600">
              <a:solidFill>
                <a:srgbClr val="92D050"/>
              </a:solidFill>
            </a:endParaRPr>
          </a:p>
        </p:txBody>
      </p:sp>
      <p:sp>
        <p:nvSpPr>
          <p:cNvPr id="11276" name="Text Box 10"/>
          <p:cNvSpPr txBox="1">
            <a:spLocks noChangeArrowheads="1"/>
          </p:cNvSpPr>
          <p:nvPr/>
        </p:nvSpPr>
        <p:spPr bwMode="auto">
          <a:xfrm>
            <a:off x="8667750" y="3130550"/>
            <a:ext cx="2580258" cy="415498"/>
          </a:xfrm>
          <a:prstGeom prst="rect">
            <a:avLst/>
          </a:prstGeom>
          <a:noFill/>
          <a:ln w="9525">
            <a:noFill/>
            <a:miter lim="800000"/>
            <a:headEnd/>
            <a:tailEnd/>
          </a:ln>
        </p:spPr>
        <p:txBody>
          <a:bodyPr wrap="square">
            <a:spAutoFit/>
          </a:bodyPr>
          <a:lstStyle/>
          <a:p>
            <a:r>
              <a:rPr lang="it-IT" sz="2100" b="1" dirty="0" smtClean="0"/>
              <a:t>Famiglia «Cristallino»</a:t>
            </a:r>
            <a:endParaRPr lang="it-IT" sz="2100" b="1" dirty="0"/>
          </a:p>
        </p:txBody>
      </p:sp>
      <p:sp>
        <p:nvSpPr>
          <p:cNvPr id="11277" name="AutoShape 11"/>
          <p:cNvSpPr>
            <a:spLocks/>
          </p:cNvSpPr>
          <p:nvPr/>
        </p:nvSpPr>
        <p:spPr bwMode="auto">
          <a:xfrm>
            <a:off x="8178800" y="5111750"/>
            <a:ext cx="274638" cy="863600"/>
          </a:xfrm>
          <a:prstGeom prst="rightBrace">
            <a:avLst>
              <a:gd name="adj1" fmla="val 14572"/>
              <a:gd name="adj2" fmla="val 50000"/>
            </a:avLst>
          </a:prstGeom>
          <a:noFill/>
          <a:ln w="9525">
            <a:solidFill>
              <a:srgbClr val="99CC00"/>
            </a:solidFill>
            <a:round/>
            <a:headEnd/>
            <a:tailEnd/>
          </a:ln>
        </p:spPr>
        <p:txBody>
          <a:bodyPr wrap="none" anchor="ctr"/>
          <a:lstStyle/>
          <a:p>
            <a:endParaRPr lang="it-CH" sz="1600"/>
          </a:p>
        </p:txBody>
      </p:sp>
      <p:sp>
        <p:nvSpPr>
          <p:cNvPr id="11278" name="Text Box 12"/>
          <p:cNvSpPr txBox="1">
            <a:spLocks noChangeArrowheads="1"/>
          </p:cNvSpPr>
          <p:nvPr/>
        </p:nvSpPr>
        <p:spPr bwMode="auto">
          <a:xfrm>
            <a:off x="16324264" y="10938562"/>
            <a:ext cx="96257" cy="6878806"/>
          </a:xfrm>
          <a:prstGeom prst="rect">
            <a:avLst/>
          </a:prstGeom>
          <a:noFill/>
          <a:ln w="9525">
            <a:noFill/>
            <a:miter lim="800000"/>
            <a:headEnd/>
            <a:tailEnd/>
          </a:ln>
        </p:spPr>
        <p:txBody>
          <a:bodyPr wrap="square">
            <a:spAutoFit/>
          </a:bodyPr>
          <a:lstStyle/>
          <a:p>
            <a:r>
              <a:rPr lang="it-IT" sz="2100" b="1" dirty="0" smtClean="0"/>
              <a:t>Famiglia «Film sottile»</a:t>
            </a:r>
            <a:endParaRPr lang="it-IT" sz="2100" b="1" dirty="0"/>
          </a:p>
        </p:txBody>
      </p:sp>
      <p:pic>
        <p:nvPicPr>
          <p:cNvPr id="8194" name="Picture 2" descr="Cartoon dell uomo alla ricerca con lente di ingrandimento o la lente  Immagine e Vettoriale - Ala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677"/>
          <a:stretch/>
        </p:blipFill>
        <p:spPr bwMode="auto">
          <a:xfrm>
            <a:off x="9500770" y="3673475"/>
            <a:ext cx="1048588" cy="16427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0"/>
          <p:cNvSpPr txBox="1">
            <a:spLocks noChangeArrowheads="1"/>
          </p:cNvSpPr>
          <p:nvPr/>
        </p:nvSpPr>
        <p:spPr bwMode="auto">
          <a:xfrm>
            <a:off x="8874471" y="5335801"/>
            <a:ext cx="2838104" cy="415498"/>
          </a:xfrm>
          <a:prstGeom prst="rect">
            <a:avLst/>
          </a:prstGeom>
          <a:noFill/>
          <a:ln w="9525">
            <a:noFill/>
            <a:miter lim="800000"/>
            <a:headEnd/>
            <a:tailEnd/>
          </a:ln>
        </p:spPr>
        <p:txBody>
          <a:bodyPr wrap="square">
            <a:spAutoFit/>
          </a:bodyPr>
          <a:lstStyle/>
          <a:p>
            <a:r>
              <a:rPr lang="it-IT" sz="2100" b="1" dirty="0" smtClean="0"/>
              <a:t>Famiglia «Film Sottile»</a:t>
            </a:r>
            <a:endParaRPr lang="it-IT" sz="2100" b="1" dirty="0"/>
          </a:p>
        </p:txBody>
      </p:sp>
    </p:spTree>
    <p:extLst>
      <p:ext uri="{BB962C8B-B14F-4D97-AF65-F5344CB8AC3E}">
        <p14:creationId xmlns:p14="http://schemas.microsoft.com/office/powerpoint/2010/main" val="390193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109709"/>
            <a:ext cx="11869616" cy="1053198"/>
          </a:xfrm>
        </p:spPr>
        <p:txBody>
          <a:bodyPr>
            <a:normAutofit/>
          </a:bodyPr>
          <a:lstStyle/>
          <a:p>
            <a:r>
              <a:rPr lang="it-IT" dirty="0" smtClean="0"/>
              <a:t>Tipologie di Impianti Fotovoltaici</a:t>
            </a:r>
            <a:endParaRPr lang="it-IT" dirty="0"/>
          </a:p>
        </p:txBody>
      </p:sp>
      <p:pic>
        <p:nvPicPr>
          <p:cNvPr id="1026" name="Picture 2" descr="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53" y="292719"/>
            <a:ext cx="3176710" cy="685173"/>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53310" y="4379485"/>
            <a:ext cx="9144000" cy="4123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i="1" dirty="0"/>
          </a:p>
        </p:txBody>
      </p:sp>
      <p:sp>
        <p:nvSpPr>
          <p:cNvPr id="6" name="Titolo 1"/>
          <p:cNvSpPr txBox="1">
            <a:spLocks/>
          </p:cNvSpPr>
          <p:nvPr/>
        </p:nvSpPr>
        <p:spPr>
          <a:xfrm>
            <a:off x="204186" y="2162908"/>
            <a:ext cx="11745158" cy="319920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it-IT" sz="2100" dirty="0" smtClean="0"/>
              <a:t>Sono fondamentalmente due:</a:t>
            </a:r>
          </a:p>
          <a:p>
            <a:pPr marL="342900" indent="-342900" algn="just">
              <a:buFontTx/>
              <a:buChar char="-"/>
            </a:pPr>
            <a:r>
              <a:rPr lang="it-IT" sz="2100" dirty="0" smtClean="0"/>
              <a:t>Ad Isola o  Stand Alone</a:t>
            </a:r>
          </a:p>
          <a:p>
            <a:pPr marL="342900" indent="-342900" algn="just">
              <a:buFontTx/>
              <a:buChar char="-"/>
            </a:pPr>
            <a:r>
              <a:rPr lang="it-IT" sz="2100" dirty="0" smtClean="0"/>
              <a:t>In rete o </a:t>
            </a:r>
            <a:r>
              <a:rPr lang="it-IT" sz="2100" dirty="0" err="1" smtClean="0"/>
              <a:t>Grid</a:t>
            </a:r>
            <a:r>
              <a:rPr lang="it-IT" sz="2100" dirty="0" smtClean="0"/>
              <a:t> </a:t>
            </a:r>
            <a:r>
              <a:rPr lang="it-IT" sz="2100" dirty="0" err="1" smtClean="0"/>
              <a:t>Connected</a:t>
            </a:r>
            <a:endParaRPr lang="it-IT" sz="2100" dirty="0" smtClean="0"/>
          </a:p>
          <a:p>
            <a:pPr algn="just"/>
            <a:r>
              <a:rPr lang="it-IT" sz="2100" dirty="0" smtClean="0"/>
              <a:t>La differenza sta nel fatto che quelli ad </a:t>
            </a:r>
            <a:r>
              <a:rPr lang="it-IT" sz="2100" b="1" dirty="0" smtClean="0"/>
              <a:t>isola</a:t>
            </a:r>
            <a:r>
              <a:rPr lang="it-IT" sz="2100" dirty="0" smtClean="0"/>
              <a:t>, cioè non connessi in parallelo alla rete del distributore (ENEL), sono circoscritti ad un funzionamento isolato dal resto, producono e consumano in loco senza immettere in rete o prelevare dalla rete. Sono impianti utilizzati ad esempio nelle baite di montagna o nei luoghi non raggiunti dall’elettrificazione nazionale. Solitamente prevedono un accumulo e/o fonti integrative (esempio generatori a motore esterni).</a:t>
            </a:r>
          </a:p>
          <a:p>
            <a:pPr algn="just"/>
            <a:r>
              <a:rPr lang="it-IT" sz="2100" dirty="0" smtClean="0"/>
              <a:t>Quelli </a:t>
            </a:r>
            <a:r>
              <a:rPr lang="it-IT" sz="2100" b="1" dirty="0" err="1" smtClean="0"/>
              <a:t>Grid</a:t>
            </a:r>
            <a:r>
              <a:rPr lang="it-IT" sz="2100" b="1" dirty="0" smtClean="0"/>
              <a:t> </a:t>
            </a:r>
            <a:r>
              <a:rPr lang="it-IT" sz="2100" b="1" dirty="0" err="1" smtClean="0"/>
              <a:t>Connected</a:t>
            </a:r>
            <a:r>
              <a:rPr lang="it-IT" sz="2100" b="1" dirty="0" smtClean="0"/>
              <a:t> </a:t>
            </a:r>
            <a:r>
              <a:rPr lang="it-IT" sz="2100" dirty="0" smtClean="0"/>
              <a:t>sono leggermente più sofisticati in quanto oltre a produrre energia utile all’utenza devono sottendere a rigide norme di parallelo con la rete nazionale, che impone parametri di rete da rispettare e criteri di sicurezza racchiusi in alcune norme (esempio CEI 021 e CEI 016).</a:t>
            </a:r>
          </a:p>
        </p:txBody>
      </p:sp>
      <p:sp>
        <p:nvSpPr>
          <p:cNvPr id="7" name="Titolo 1"/>
          <p:cNvSpPr txBox="1">
            <a:spLocks/>
          </p:cNvSpPr>
          <p:nvPr/>
        </p:nvSpPr>
        <p:spPr>
          <a:xfrm>
            <a:off x="1305017" y="5539667"/>
            <a:ext cx="10755101" cy="108172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100" b="1" dirty="0" smtClean="0"/>
              <a:t>Il parallelo con la rete nazionale del distributore (E-Distribuzione spa) è un argomento molto serio e si fonda sul rispetto tassativo (ed asseverato da noi tecnici) di alcune norme fondamentali come la CEI 021, TICA (testo Integrato Connessioni Attive) ed altra norma di settore nota agli addetti ai lavori… </a:t>
            </a:r>
            <a:endParaRPr lang="it-IT" sz="2100" b="1" dirty="0"/>
          </a:p>
        </p:txBody>
      </p:sp>
      <p:pic>
        <p:nvPicPr>
          <p:cNvPr id="4" name="Picture 2" descr="Segnali di perico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186" y="5539667"/>
            <a:ext cx="1154936" cy="101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78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3735</Words>
  <Application>Microsoft Office PowerPoint</Application>
  <PresentationFormat>Widescreen</PresentationFormat>
  <Paragraphs>196</Paragraphs>
  <Slides>44</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44</vt:i4>
      </vt:variant>
    </vt:vector>
  </HeadingPairs>
  <TitlesOfParts>
    <vt:vector size="49" baseType="lpstr">
      <vt:lpstr>Arial</vt:lpstr>
      <vt:lpstr>Calibri</vt:lpstr>
      <vt:lpstr>Calibri Light</vt:lpstr>
      <vt:lpstr>ヒラギノ角ゴ Pro W3</vt:lpstr>
      <vt:lpstr>Tema di Office</vt:lpstr>
      <vt:lpstr>Corso Tecnico Dimensionamento Elettrico Impianti Fotovoltaici</vt:lpstr>
      <vt:lpstr>Disclaimer</vt:lpstr>
      <vt:lpstr>Impianto Fotovoltaico</vt:lpstr>
      <vt:lpstr>Presentazione standard di PowerPoint</vt:lpstr>
      <vt:lpstr>Presentazione standard di PowerPoint</vt:lpstr>
      <vt:lpstr>Modulo Fotovoltaico</vt:lpstr>
      <vt:lpstr>Il silicio, dopo l’ossigeno è l’elemento più abbondante sulla terra, Ad esempio nella comune sabbia. Schematicamente  un pannello è costituito da:</vt:lpstr>
      <vt:lpstr>Presentazione standard di PowerPoint</vt:lpstr>
      <vt:lpstr>Tipologie di Impianti Fotovoltaici</vt:lpstr>
      <vt:lpstr>Impianto Fotovoltaico ad Isola</vt:lpstr>
      <vt:lpstr>Impianto Fotovoltaico «Grid Connected»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L’importanza dei DATA SHEET</vt:lpstr>
      <vt:lpstr>…Utilizziamo un caso studio</vt:lpstr>
      <vt:lpstr>…Utilizziamo un caso studio</vt:lpstr>
      <vt:lpstr>…Abbiamo finito? Assolutamente NO…</vt:lpstr>
      <vt:lpstr>…andiamo avanti</vt:lpstr>
      <vt:lpstr>COSA APPROFONDIRE IN UN DATASHEET</vt:lpstr>
      <vt:lpstr>…andiamo avanti</vt:lpstr>
      <vt:lpstr>…andiamo avanti</vt:lpstr>
      <vt:lpstr>…andiamo avanti</vt:lpstr>
      <vt:lpstr>…andiamo avanti</vt:lpstr>
      <vt:lpstr>…andiamo avanti</vt:lpstr>
      <vt:lpstr>Caratteristiche</vt:lpstr>
      <vt:lpstr>1) POTENZA NOMINALE</vt:lpstr>
      <vt:lpstr>1) POTENZA NOMINALE</vt:lpstr>
      <vt:lpstr>2) POTENZA MASSIMA APPLICABILE DC</vt:lpstr>
      <vt:lpstr>3) Numero di MPPT</vt:lpstr>
      <vt:lpstr>3) Numero di MPPT</vt:lpstr>
      <vt:lpstr>3) Numero di MPPT</vt:lpstr>
      <vt:lpstr>4) Massima Tensione su ogni Stringa</vt:lpstr>
      <vt:lpstr>5) Massima Corrente di Stringa</vt:lpstr>
      <vt:lpstr>Cosa Succede se esageriamo?</vt:lpstr>
      <vt:lpstr>6) Tensione DC di avvio</vt:lpstr>
      <vt:lpstr>7) Fattori Ambientali e Prestazionali</vt:lpstr>
      <vt:lpstr>8) Accessori ed Optional</vt:lpstr>
      <vt:lpstr>DATA SHEET</vt:lpstr>
      <vt:lpstr>Protezioni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Tecnico Strutture Impianti Fotovoltaici</dc:title>
  <dc:creator>MIKE</dc:creator>
  <cp:lastModifiedBy>MIKE</cp:lastModifiedBy>
  <cp:revision>98</cp:revision>
  <dcterms:created xsi:type="dcterms:W3CDTF">2024-04-29T09:00:49Z</dcterms:created>
  <dcterms:modified xsi:type="dcterms:W3CDTF">2024-07-16T08:32:51Z</dcterms:modified>
</cp:coreProperties>
</file>